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69"/>
  </p:notesMasterIdLst>
  <p:sldIdLst>
    <p:sldId id="620" r:id="rId2"/>
    <p:sldId id="272" r:id="rId3"/>
    <p:sldId id="605" r:id="rId4"/>
    <p:sldId id="551" r:id="rId5"/>
    <p:sldId id="548" r:id="rId6"/>
    <p:sldId id="606" r:id="rId7"/>
    <p:sldId id="543" r:id="rId8"/>
    <p:sldId id="607" r:id="rId9"/>
    <p:sldId id="544" r:id="rId10"/>
    <p:sldId id="608" r:id="rId11"/>
    <p:sldId id="545" r:id="rId12"/>
    <p:sldId id="609" r:id="rId13"/>
    <p:sldId id="546" r:id="rId14"/>
    <p:sldId id="547" r:id="rId15"/>
    <p:sldId id="550" r:id="rId16"/>
    <p:sldId id="549" r:id="rId17"/>
    <p:sldId id="610" r:id="rId18"/>
    <p:sldId id="552" r:id="rId19"/>
    <p:sldId id="553" r:id="rId20"/>
    <p:sldId id="554" r:id="rId21"/>
    <p:sldId id="555" r:id="rId22"/>
    <p:sldId id="611" r:id="rId23"/>
    <p:sldId id="556" r:id="rId24"/>
    <p:sldId id="561" r:id="rId25"/>
    <p:sldId id="560" r:id="rId26"/>
    <p:sldId id="557" r:id="rId27"/>
    <p:sldId id="612" r:id="rId28"/>
    <p:sldId id="614" r:id="rId29"/>
    <p:sldId id="563" r:id="rId30"/>
    <p:sldId id="564" r:id="rId31"/>
    <p:sldId id="567" r:id="rId32"/>
    <p:sldId id="568" r:id="rId33"/>
    <p:sldId id="569" r:id="rId34"/>
    <p:sldId id="615" r:id="rId35"/>
    <p:sldId id="570" r:id="rId36"/>
    <p:sldId id="571" r:id="rId37"/>
    <p:sldId id="572" r:id="rId38"/>
    <p:sldId id="574" r:id="rId39"/>
    <p:sldId id="616" r:id="rId40"/>
    <p:sldId id="575" r:id="rId41"/>
    <p:sldId id="576" r:id="rId42"/>
    <p:sldId id="577" r:id="rId43"/>
    <p:sldId id="578" r:id="rId44"/>
    <p:sldId id="579" r:id="rId45"/>
    <p:sldId id="617" r:id="rId46"/>
    <p:sldId id="581" r:id="rId47"/>
    <p:sldId id="580" r:id="rId48"/>
    <p:sldId id="618" r:id="rId49"/>
    <p:sldId id="603" r:id="rId50"/>
    <p:sldId id="582" r:id="rId51"/>
    <p:sldId id="604" r:id="rId52"/>
    <p:sldId id="619" r:id="rId53"/>
    <p:sldId id="583" r:id="rId54"/>
    <p:sldId id="584" r:id="rId55"/>
    <p:sldId id="585" r:id="rId56"/>
    <p:sldId id="586" r:id="rId57"/>
    <p:sldId id="587" r:id="rId58"/>
    <p:sldId id="591" r:id="rId59"/>
    <p:sldId id="592" r:id="rId60"/>
    <p:sldId id="594" r:id="rId61"/>
    <p:sldId id="595" r:id="rId62"/>
    <p:sldId id="596" r:id="rId63"/>
    <p:sldId id="597" r:id="rId64"/>
    <p:sldId id="598" r:id="rId65"/>
    <p:sldId id="599" r:id="rId66"/>
    <p:sldId id="601" r:id="rId67"/>
    <p:sldId id="602" r:id="rId6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8CF2706D-9BE8-438F-B153-DD14EF2FEED7}">
          <p14:sldIdLst>
            <p14:sldId id="620"/>
            <p14:sldId id="272"/>
            <p14:sldId id="605"/>
          </p14:sldIdLst>
        </p14:section>
        <p14:section name="DataFrame 物件的建立、讀取、與儲存" id="{50B44AA1-E120-4F00-9FF7-88C5554BA898}">
          <p14:sldIdLst>
            <p14:sldId id="551"/>
            <p14:sldId id="548"/>
            <p14:sldId id="606"/>
            <p14:sldId id="543"/>
            <p14:sldId id="607"/>
            <p14:sldId id="544"/>
            <p14:sldId id="608"/>
            <p14:sldId id="545"/>
            <p14:sldId id="609"/>
            <p14:sldId id="546"/>
            <p14:sldId id="547"/>
          </p14:sldIdLst>
        </p14:section>
        <p14:section name="DataFrame 物件的常用屬性與方法" id="{3175269A-DE20-4C36-A0AB-C5B8A154235E}">
          <p14:sldIdLst>
            <p14:sldId id="550"/>
            <p14:sldId id="549"/>
            <p14:sldId id="610"/>
            <p14:sldId id="552"/>
            <p14:sldId id="553"/>
            <p14:sldId id="554"/>
            <p14:sldId id="555"/>
            <p14:sldId id="611"/>
            <p14:sldId id="556"/>
            <p14:sldId id="561"/>
            <p14:sldId id="560"/>
            <p14:sldId id="557"/>
          </p14:sldIdLst>
        </p14:section>
        <p14:section name="DataFrame 物件的操作" id="{F88A01CE-01DE-4705-BC1E-CFE31F77717E}">
          <p14:sldIdLst>
            <p14:sldId id="612"/>
            <p14:sldId id="614"/>
            <p14:sldId id="563"/>
            <p14:sldId id="564"/>
            <p14:sldId id="567"/>
            <p14:sldId id="568"/>
            <p14:sldId id="569"/>
            <p14:sldId id="615"/>
            <p14:sldId id="570"/>
            <p14:sldId id="571"/>
            <p14:sldId id="572"/>
            <p14:sldId id="574"/>
            <p14:sldId id="616"/>
            <p14:sldId id="575"/>
            <p14:sldId id="576"/>
            <p14:sldId id="577"/>
            <p14:sldId id="578"/>
            <p14:sldId id="579"/>
            <p14:sldId id="617"/>
            <p14:sldId id="581"/>
            <p14:sldId id="580"/>
            <p14:sldId id="618"/>
            <p14:sldId id="603"/>
            <p14:sldId id="582"/>
            <p14:sldId id="604"/>
            <p14:sldId id="619"/>
            <p14:sldId id="583"/>
            <p14:sldId id="584"/>
            <p14:sldId id="585"/>
            <p14:sldId id="586"/>
            <p14:sldId id="587"/>
            <p14:sldId id="591"/>
            <p14:sldId id="592"/>
            <p14:sldId id="594"/>
            <p14:sldId id="595"/>
            <p14:sldId id="596"/>
            <p14:sldId id="597"/>
            <p14:sldId id="598"/>
            <p14:sldId id="599"/>
            <p14:sldId id="601"/>
            <p14:sldId id="6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88023F-8050-4763-81DB-E59446D8D3EA}" type="datetimeFigureOut">
              <a:rPr lang="zh-TW" altLang="en-US" smtClean="0"/>
              <a:t>2023/2/5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D782E-FF0D-43F1-9FAB-9BF668138E31}" type="slidenum">
              <a:rPr lang="zh-TW" altLang="en-US" smtClean="0"/>
              <a:t>‹#›</a:t>
            </a:fld>
            <a:endParaRPr lang="zh-TW" altLang="en-US"/>
          </a:p>
        </p:txBody>
      </p:sp>
    </p:spTree>
    <p:extLst>
      <p:ext uri="{BB962C8B-B14F-4D97-AF65-F5344CB8AC3E}">
        <p14:creationId xmlns:p14="http://schemas.microsoft.com/office/powerpoint/2010/main" val="3448297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93D782E-FF0D-43F1-9FAB-9BF668138E31}" type="slidenum">
              <a:rPr lang="zh-TW" altLang="en-US" smtClean="0"/>
              <a:t>33</a:t>
            </a:fld>
            <a:endParaRPr lang="zh-TW" altLang="en-US"/>
          </a:p>
        </p:txBody>
      </p:sp>
    </p:spTree>
    <p:extLst>
      <p:ext uri="{BB962C8B-B14F-4D97-AF65-F5344CB8AC3E}">
        <p14:creationId xmlns:p14="http://schemas.microsoft.com/office/powerpoint/2010/main" val="3591981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內容" type="obj">
  <p:cSld name="標題及內容">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1" y="2977"/>
            <a:ext cx="12192004" cy="6852049"/>
          </a:xfrm>
          <a:prstGeom prst="rect">
            <a:avLst/>
          </a:prstGeom>
          <a:noFill/>
          <a:ln>
            <a:noFill/>
          </a:ln>
        </p:spPr>
      </p:pic>
      <p:sp>
        <p:nvSpPr>
          <p:cNvPr id="17" name="Google Shape;17;p3"/>
          <p:cNvSpPr txBox="1">
            <a:spLocks noGrp="1"/>
          </p:cNvSpPr>
          <p:nvPr>
            <p:ph type="subTitle" idx="1"/>
          </p:nvPr>
        </p:nvSpPr>
        <p:spPr>
          <a:xfrm>
            <a:off x="1633667" y="3286733"/>
            <a:ext cx="8834000" cy="1784800"/>
          </a:xfrm>
          <a:prstGeom prst="rect">
            <a:avLst/>
          </a:prstGeom>
        </p:spPr>
        <p:txBody>
          <a:bodyPr spcFirstLastPara="1" wrap="square" lIns="68575" tIns="34275" rIns="68575" bIns="34275" anchor="t" anchorCtr="0">
            <a:noAutofit/>
          </a:bodyPr>
          <a:lstStyle>
            <a:lvl1pPr lvl="0" algn="ctr" rtl="0">
              <a:spcBef>
                <a:spcPts val="1067"/>
              </a:spcBef>
              <a:spcAft>
                <a:spcPts val="0"/>
              </a:spcAft>
              <a:buSzPts val="2600"/>
              <a:buNone/>
              <a:defRPr sz="3467"/>
            </a:lvl1pPr>
            <a:lvl2pPr lvl="1" rtl="0">
              <a:spcBef>
                <a:spcPts val="533"/>
              </a:spcBef>
              <a:spcAft>
                <a:spcPts val="0"/>
              </a:spcAft>
              <a:buSzPts val="2600"/>
              <a:buNone/>
              <a:defRPr sz="3467"/>
            </a:lvl2pPr>
            <a:lvl3pPr lvl="2" rtl="0">
              <a:spcBef>
                <a:spcPts val="533"/>
              </a:spcBef>
              <a:spcAft>
                <a:spcPts val="0"/>
              </a:spcAft>
              <a:buSzPts val="2600"/>
              <a:buNone/>
              <a:defRPr sz="3467"/>
            </a:lvl3pPr>
            <a:lvl4pPr lvl="3" rtl="0">
              <a:spcBef>
                <a:spcPts val="533"/>
              </a:spcBef>
              <a:spcAft>
                <a:spcPts val="0"/>
              </a:spcAft>
              <a:buSzPts val="2600"/>
              <a:buNone/>
              <a:defRPr sz="3467"/>
            </a:lvl4pPr>
            <a:lvl5pPr lvl="4" rtl="0">
              <a:spcBef>
                <a:spcPts val="533"/>
              </a:spcBef>
              <a:spcAft>
                <a:spcPts val="0"/>
              </a:spcAft>
              <a:buSzPts val="2600"/>
              <a:buNone/>
              <a:defRPr sz="3467"/>
            </a:lvl5pPr>
            <a:lvl6pPr lvl="5" rtl="0">
              <a:spcBef>
                <a:spcPts val="533"/>
              </a:spcBef>
              <a:spcAft>
                <a:spcPts val="0"/>
              </a:spcAft>
              <a:buSzPts val="2600"/>
              <a:buNone/>
              <a:defRPr sz="3467"/>
            </a:lvl6pPr>
            <a:lvl7pPr lvl="6" rtl="0">
              <a:spcBef>
                <a:spcPts val="533"/>
              </a:spcBef>
              <a:spcAft>
                <a:spcPts val="0"/>
              </a:spcAft>
              <a:buSzPts val="2600"/>
              <a:buNone/>
              <a:defRPr sz="3467"/>
            </a:lvl7pPr>
            <a:lvl8pPr lvl="7" rtl="0">
              <a:spcBef>
                <a:spcPts val="533"/>
              </a:spcBef>
              <a:spcAft>
                <a:spcPts val="0"/>
              </a:spcAft>
              <a:buSzPts val="2600"/>
              <a:buNone/>
              <a:defRPr sz="3467"/>
            </a:lvl8pPr>
            <a:lvl9pPr lvl="8" rtl="0">
              <a:spcBef>
                <a:spcPts val="533"/>
              </a:spcBef>
              <a:spcAft>
                <a:spcPts val="0"/>
              </a:spcAft>
              <a:buSzPts val="2600"/>
              <a:buNone/>
              <a:defRPr sz="3467"/>
            </a:lvl9pPr>
          </a:lstStyle>
          <a:p>
            <a:r>
              <a:rPr lang="zh-TW" altLang="en-US"/>
              <a:t>按一下以編輯母片子標題樣式</a:t>
            </a:r>
            <a:endParaRPr/>
          </a:p>
        </p:txBody>
      </p:sp>
      <p:sp>
        <p:nvSpPr>
          <p:cNvPr id="18" name="Google Shape;18;p3"/>
          <p:cNvSpPr txBox="1">
            <a:spLocks noGrp="1"/>
          </p:cNvSpPr>
          <p:nvPr>
            <p:ph type="title"/>
          </p:nvPr>
        </p:nvSpPr>
        <p:spPr>
          <a:xfrm>
            <a:off x="838200" y="1786459"/>
            <a:ext cx="10515600" cy="1325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dk1"/>
              </a:buClr>
              <a:buSzPts val="4000"/>
              <a:buFont typeface="Microsoft JhengHei"/>
              <a:buNone/>
              <a:defRPr sz="5333"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r>
              <a:rPr lang="zh-TW" altLang="en-US"/>
              <a:t>按一下以編輯母片標題樣式</a:t>
            </a:r>
            <a:endParaRPr/>
          </a:p>
        </p:txBody>
      </p:sp>
    </p:spTree>
    <p:extLst>
      <p:ext uri="{BB962C8B-B14F-4D97-AF65-F5344CB8AC3E}">
        <p14:creationId xmlns:p14="http://schemas.microsoft.com/office/powerpoint/2010/main" val="155020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自訂版面配置">
  <p:cSld name="自訂版面配置">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1758903" y="298432"/>
            <a:ext cx="8333952" cy="6261133"/>
          </a:xfrm>
          <a:prstGeom prst="rect">
            <a:avLst/>
          </a:prstGeom>
          <a:noFill/>
          <a:ln>
            <a:noFill/>
          </a:ln>
        </p:spPr>
      </p:pic>
      <p:sp>
        <p:nvSpPr>
          <p:cNvPr id="21" name="Google Shape;21;p4"/>
          <p:cNvSpPr txBox="1"/>
          <p:nvPr/>
        </p:nvSpPr>
        <p:spPr>
          <a:xfrm>
            <a:off x="2616275" y="1037629"/>
            <a:ext cx="6959200" cy="3964000"/>
          </a:xfrm>
          <a:prstGeom prst="rect">
            <a:avLst/>
          </a:prstGeom>
          <a:noFill/>
          <a:ln>
            <a:noFill/>
          </a:ln>
        </p:spPr>
        <p:txBody>
          <a:bodyPr spcFirstLastPara="1" wrap="square" lIns="91433" tIns="45700" rIns="91433" bIns="4570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zh-TW" altLang="en-US" sz="4000" b="1" i="0" u="none" strike="noStrike" cap="none">
                <a:solidFill>
                  <a:schemeClr val="dk1"/>
                </a:solidFill>
                <a:latin typeface="Microsoft JhengHei"/>
                <a:ea typeface="Microsoft JhengHei"/>
                <a:cs typeface="Microsoft JhengHei"/>
                <a:sym typeface="Microsoft JhengHei"/>
              </a:rPr>
              <a:t>「版權聲明頁」</a:t>
            </a:r>
            <a:endParaRPr sz="4000" b="1"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1800"/>
              <a:buFont typeface="Arial"/>
              <a:buNone/>
            </a:pPr>
            <a:r>
              <a:rPr lang="zh-TW" altLang="en-US" sz="2400" b="0" i="0" u="none" strike="noStrike" cap="none">
                <a:solidFill>
                  <a:schemeClr val="dk1"/>
                </a:solidFill>
                <a:latin typeface="Microsoft JhengHei"/>
                <a:ea typeface="Microsoft JhengHei"/>
                <a:cs typeface="Microsoft JhengHei"/>
                <a:sym typeface="Microsoft JhengHei"/>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台灣人工智慧學校散佈權。</a:t>
            </a:r>
            <a:endParaRPr sz="2400" b="0" i="0" u="none" strike="noStrike" cap="none">
              <a:solidFill>
                <a:schemeClr val="dk1"/>
              </a:solidFill>
              <a:latin typeface="Microsoft JhengHei"/>
              <a:ea typeface="Microsoft JhengHei"/>
              <a:cs typeface="Microsoft JhengHei"/>
              <a:sym typeface="Microsoft JhengHei"/>
            </a:endParaRPr>
          </a:p>
        </p:txBody>
      </p:sp>
      <p:sp>
        <p:nvSpPr>
          <p:cNvPr id="22" name="Google Shape;22;p4"/>
          <p:cNvSpPr txBox="1"/>
          <p:nvPr/>
        </p:nvSpPr>
        <p:spPr>
          <a:xfrm>
            <a:off x="4968727" y="6321056"/>
            <a:ext cx="2254400" cy="36920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tLang="zh-TW" sz="1867" b="0" i="0" u="none" strike="noStrike" cap="none">
                <a:solidFill>
                  <a:schemeClr val="dk1"/>
                </a:solidFill>
                <a:latin typeface="Microsoft JhengHei"/>
                <a:ea typeface="Microsoft JhengHei"/>
                <a:cs typeface="Microsoft JhengHei"/>
                <a:sym typeface="Microsoft JhengHei"/>
              </a:rPr>
              <a:t>- </a:t>
            </a:r>
            <a:r>
              <a:rPr lang="zh-TW" altLang="en-US" sz="1867" b="0" i="0" u="none" strike="noStrike" cap="none">
                <a:solidFill>
                  <a:schemeClr val="dk1"/>
                </a:solidFill>
                <a:latin typeface="Microsoft JhengHei"/>
                <a:ea typeface="Microsoft JhengHei"/>
                <a:cs typeface="Microsoft JhengHei"/>
                <a:sym typeface="Microsoft JhengHei"/>
              </a:rPr>
              <a:t>台灣人工智慧學校  </a:t>
            </a:r>
            <a:endParaRPr sz="1867" b="0" i="0" u="none" strike="noStrike" cap="none">
              <a:solidFill>
                <a:schemeClr val="dk1"/>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105261546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章節標題">
    <p:spTree>
      <p:nvGrpSpPr>
        <p:cNvPr id="1" name="Shape 23"/>
        <p:cNvGrpSpPr/>
        <p:nvPr/>
      </p:nvGrpSpPr>
      <p:grpSpPr>
        <a:xfrm>
          <a:off x="0" y="0"/>
          <a:ext cx="0" cy="0"/>
          <a:chOff x="0" y="0"/>
          <a:chExt cx="0" cy="0"/>
        </a:xfrm>
      </p:grpSpPr>
      <p:pic>
        <p:nvPicPr>
          <p:cNvPr id="24" name="Google Shape;24;p5"/>
          <p:cNvPicPr preferRelativeResize="0"/>
          <p:nvPr/>
        </p:nvPicPr>
        <p:blipFill>
          <a:blip r:embed="rId2">
            <a:alphaModFix/>
          </a:blip>
          <a:stretch>
            <a:fillRect/>
          </a:stretch>
        </p:blipFill>
        <p:spPr>
          <a:xfrm>
            <a:off x="1" y="2977"/>
            <a:ext cx="12192004" cy="6852049"/>
          </a:xfrm>
          <a:prstGeom prst="rect">
            <a:avLst/>
          </a:prstGeom>
          <a:noFill/>
          <a:ln>
            <a:noFill/>
          </a:ln>
        </p:spPr>
      </p:pic>
      <p:sp>
        <p:nvSpPr>
          <p:cNvPr id="25" name="Google Shape;25;p5"/>
          <p:cNvSpPr txBox="1">
            <a:spLocks noGrp="1"/>
          </p:cNvSpPr>
          <p:nvPr>
            <p:ph type="title"/>
          </p:nvPr>
        </p:nvSpPr>
        <p:spPr>
          <a:xfrm>
            <a:off x="3463967" y="1996700"/>
            <a:ext cx="8652400" cy="1709200"/>
          </a:xfrm>
          <a:prstGeom prst="rect">
            <a:avLst/>
          </a:prstGeom>
        </p:spPr>
        <p:txBody>
          <a:bodyPr spcFirstLastPara="1" wrap="square" lIns="68575" tIns="34275" rIns="68575" bIns="34275" anchor="t" anchorCtr="0">
            <a:noAutofit/>
          </a:bodyPr>
          <a:lstStyle>
            <a:lvl1pPr lvl="0">
              <a:spcBef>
                <a:spcPts val="0"/>
              </a:spcBef>
              <a:spcAft>
                <a:spcPts val="0"/>
              </a:spcAft>
              <a:buSzPts val="4000"/>
              <a:buNone/>
              <a:defRPr sz="5333"/>
            </a:lvl1pPr>
            <a:lvl2pPr lvl="1">
              <a:spcBef>
                <a:spcPts val="0"/>
              </a:spcBef>
              <a:spcAft>
                <a:spcPts val="0"/>
              </a:spcAft>
              <a:buSzPts val="1200"/>
              <a:buNone/>
              <a:defRPr sz="2000"/>
            </a:lvl2pPr>
            <a:lvl3pPr lvl="2">
              <a:spcBef>
                <a:spcPts val="0"/>
              </a:spcBef>
              <a:spcAft>
                <a:spcPts val="0"/>
              </a:spcAft>
              <a:buSzPts val="1200"/>
              <a:buNone/>
              <a:defRPr sz="2000"/>
            </a:lvl3pPr>
            <a:lvl4pPr lvl="3">
              <a:spcBef>
                <a:spcPts val="0"/>
              </a:spcBef>
              <a:spcAft>
                <a:spcPts val="0"/>
              </a:spcAft>
              <a:buSzPts val="1200"/>
              <a:buNone/>
              <a:defRPr sz="2000"/>
            </a:lvl4pPr>
            <a:lvl5pPr lvl="4">
              <a:spcBef>
                <a:spcPts val="0"/>
              </a:spcBef>
              <a:spcAft>
                <a:spcPts val="0"/>
              </a:spcAft>
              <a:buSzPts val="1200"/>
              <a:buNone/>
              <a:defRPr sz="2000"/>
            </a:lvl5pPr>
            <a:lvl6pPr lvl="5">
              <a:spcBef>
                <a:spcPts val="0"/>
              </a:spcBef>
              <a:spcAft>
                <a:spcPts val="0"/>
              </a:spcAft>
              <a:buSzPts val="1200"/>
              <a:buNone/>
              <a:defRPr sz="2000"/>
            </a:lvl6pPr>
            <a:lvl7pPr lvl="6">
              <a:spcBef>
                <a:spcPts val="0"/>
              </a:spcBef>
              <a:spcAft>
                <a:spcPts val="0"/>
              </a:spcAft>
              <a:buSzPts val="1200"/>
              <a:buNone/>
              <a:defRPr sz="2000"/>
            </a:lvl7pPr>
            <a:lvl8pPr lvl="7">
              <a:spcBef>
                <a:spcPts val="0"/>
              </a:spcBef>
              <a:spcAft>
                <a:spcPts val="0"/>
              </a:spcAft>
              <a:buSzPts val="1200"/>
              <a:buNone/>
              <a:defRPr sz="2000"/>
            </a:lvl8pPr>
            <a:lvl9pPr lvl="8">
              <a:spcBef>
                <a:spcPts val="0"/>
              </a:spcBef>
              <a:spcAft>
                <a:spcPts val="0"/>
              </a:spcAft>
              <a:buSzPts val="1200"/>
              <a:buNone/>
              <a:defRPr sz="2000"/>
            </a:lvl9pPr>
          </a:lstStyle>
          <a:p>
            <a:r>
              <a:rPr lang="zh-TW" altLang="en-US"/>
              <a:t>按一下以編輯母片標題樣式</a:t>
            </a:r>
            <a:endParaRPr/>
          </a:p>
        </p:txBody>
      </p:sp>
      <p:sp>
        <p:nvSpPr>
          <p:cNvPr id="26" name="Google Shape;26;p5"/>
          <p:cNvSpPr txBox="1">
            <a:spLocks noGrp="1"/>
          </p:cNvSpPr>
          <p:nvPr>
            <p:ph type="subTitle" idx="1"/>
          </p:nvPr>
        </p:nvSpPr>
        <p:spPr>
          <a:xfrm>
            <a:off x="3463967" y="4023667"/>
            <a:ext cx="8380000" cy="862400"/>
          </a:xfrm>
          <a:prstGeom prst="rect">
            <a:avLst/>
          </a:prstGeom>
        </p:spPr>
        <p:txBody>
          <a:bodyPr spcFirstLastPara="1" wrap="square" lIns="68575" tIns="34275" rIns="68575" bIns="34275" anchor="t" anchorCtr="0">
            <a:noAutofit/>
          </a:bodyPr>
          <a:lstStyle>
            <a:lvl1pPr lvl="0">
              <a:spcBef>
                <a:spcPts val="1067"/>
              </a:spcBef>
              <a:spcAft>
                <a:spcPts val="0"/>
              </a:spcAft>
              <a:buSzPts val="2600"/>
              <a:buNone/>
              <a:defRPr sz="3467"/>
            </a:lvl1pPr>
            <a:lvl2pPr lvl="1">
              <a:spcBef>
                <a:spcPts val="533"/>
              </a:spcBef>
              <a:spcAft>
                <a:spcPts val="0"/>
              </a:spcAft>
              <a:buSzPts val="2000"/>
              <a:buNone/>
              <a:defRPr/>
            </a:lvl2pPr>
            <a:lvl3pPr lvl="2">
              <a:spcBef>
                <a:spcPts val="533"/>
              </a:spcBef>
              <a:spcAft>
                <a:spcPts val="0"/>
              </a:spcAft>
              <a:buSzPts val="1800"/>
              <a:buNone/>
              <a:defRPr/>
            </a:lvl3pPr>
            <a:lvl4pPr lvl="3">
              <a:spcBef>
                <a:spcPts val="533"/>
              </a:spcBef>
              <a:spcAft>
                <a:spcPts val="0"/>
              </a:spcAft>
              <a:buSzPts val="1400"/>
              <a:buNone/>
              <a:defRPr/>
            </a:lvl4pPr>
            <a:lvl5pPr lvl="4">
              <a:spcBef>
                <a:spcPts val="533"/>
              </a:spcBef>
              <a:spcAft>
                <a:spcPts val="0"/>
              </a:spcAft>
              <a:buSzPts val="1400"/>
              <a:buNone/>
              <a:defRPr/>
            </a:lvl5pPr>
            <a:lvl6pPr lvl="5">
              <a:spcBef>
                <a:spcPts val="533"/>
              </a:spcBef>
              <a:spcAft>
                <a:spcPts val="0"/>
              </a:spcAft>
              <a:buSzPts val="1400"/>
              <a:buNone/>
              <a:defRPr/>
            </a:lvl6pPr>
            <a:lvl7pPr lvl="6">
              <a:spcBef>
                <a:spcPts val="533"/>
              </a:spcBef>
              <a:spcAft>
                <a:spcPts val="0"/>
              </a:spcAft>
              <a:buSzPts val="1400"/>
              <a:buNone/>
              <a:defRPr/>
            </a:lvl7pPr>
            <a:lvl8pPr lvl="7">
              <a:spcBef>
                <a:spcPts val="533"/>
              </a:spcBef>
              <a:spcAft>
                <a:spcPts val="0"/>
              </a:spcAft>
              <a:buSzPts val="1400"/>
              <a:buNone/>
              <a:defRPr/>
            </a:lvl8pPr>
            <a:lvl9pPr lvl="8">
              <a:spcBef>
                <a:spcPts val="533"/>
              </a:spcBef>
              <a:spcAft>
                <a:spcPts val="0"/>
              </a:spcAft>
              <a:buSzPts val="1400"/>
              <a:buNone/>
              <a:defRPr/>
            </a:lvl9pPr>
          </a:lstStyle>
          <a:p>
            <a:r>
              <a:rPr lang="zh-TW" altLang="en-US"/>
              <a:t>按一下以編輯母片子標題樣式</a:t>
            </a:r>
            <a:endParaRPr/>
          </a:p>
        </p:txBody>
      </p:sp>
    </p:spTree>
    <p:extLst>
      <p:ext uri="{BB962C8B-B14F-4D97-AF65-F5344CB8AC3E}">
        <p14:creationId xmlns:p14="http://schemas.microsoft.com/office/powerpoint/2010/main" val="3252100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只有標題">
  <p:cSld name="只有標題">
    <p:spTree>
      <p:nvGrpSpPr>
        <p:cNvPr id="1" name="Shape 27"/>
        <p:cNvGrpSpPr/>
        <p:nvPr/>
      </p:nvGrpSpPr>
      <p:grpSpPr>
        <a:xfrm>
          <a:off x="0" y="0"/>
          <a:ext cx="0" cy="0"/>
          <a:chOff x="0" y="0"/>
          <a:chExt cx="0" cy="0"/>
        </a:xfrm>
      </p:grpSpPr>
      <p:sp>
        <p:nvSpPr>
          <p:cNvPr id="28" name="Google Shape;28;p6"/>
          <p:cNvSpPr txBox="1"/>
          <p:nvPr/>
        </p:nvSpPr>
        <p:spPr>
          <a:xfrm>
            <a:off x="718533" y="275359"/>
            <a:ext cx="10515600" cy="1325600"/>
          </a:xfrm>
          <a:prstGeom prst="rect">
            <a:avLst/>
          </a:prstGeom>
          <a:noFill/>
          <a:ln>
            <a:noFill/>
          </a:ln>
        </p:spPr>
        <p:txBody>
          <a:bodyPr spcFirstLastPara="1" wrap="square" lIns="91433" tIns="45700" rIns="91433" bIns="45700" anchor="ctr" anchorCtr="0">
            <a:noAutofit/>
          </a:bodyPr>
          <a:lstStyle/>
          <a:p>
            <a:pPr marL="0" marR="0" lvl="0" indent="0" algn="l" rtl="0">
              <a:lnSpc>
                <a:spcPct val="90000"/>
              </a:lnSpc>
              <a:spcBef>
                <a:spcPts val="0"/>
              </a:spcBef>
              <a:spcAft>
                <a:spcPts val="0"/>
              </a:spcAft>
              <a:buClr>
                <a:schemeClr val="dk1"/>
              </a:buClr>
              <a:buSzPts val="3300"/>
              <a:buFont typeface="Microsoft JhengHei"/>
              <a:buNone/>
            </a:pPr>
            <a:r>
              <a:rPr lang="zh-TW" altLang="en-US" sz="4400" b="1" i="0" u="none" strike="noStrike" cap="none">
                <a:solidFill>
                  <a:schemeClr val="dk1"/>
                </a:solidFill>
                <a:latin typeface="Microsoft JhengHei"/>
                <a:ea typeface="Microsoft JhengHei"/>
                <a:cs typeface="Microsoft JhengHei"/>
                <a:sym typeface="Microsoft JhengHei"/>
              </a:rPr>
              <a:t>按一下以編輯母片標題樣式</a:t>
            </a:r>
            <a:endParaRPr sz="1467" b="0" i="0" u="none" strike="noStrike" cap="none">
              <a:solidFill>
                <a:srgbClr val="000000"/>
              </a:solidFill>
              <a:latin typeface="Arial"/>
              <a:ea typeface="Arial"/>
              <a:cs typeface="Arial"/>
              <a:sym typeface="Arial"/>
            </a:endParaRPr>
          </a:p>
        </p:txBody>
      </p:sp>
      <p:pic>
        <p:nvPicPr>
          <p:cNvPr id="29" name="Google Shape;29;p6"/>
          <p:cNvPicPr preferRelativeResize="0"/>
          <p:nvPr/>
        </p:nvPicPr>
        <p:blipFill rotWithShape="1">
          <a:blip r:embed="rId2">
            <a:alphaModFix/>
          </a:blip>
          <a:srcRect t="39" b="49"/>
          <a:stretch/>
        </p:blipFill>
        <p:spPr>
          <a:xfrm>
            <a:off x="0" y="4"/>
            <a:ext cx="12202632" cy="6857999"/>
          </a:xfrm>
          <a:prstGeom prst="rect">
            <a:avLst/>
          </a:prstGeom>
          <a:noFill/>
          <a:ln>
            <a:noFill/>
          </a:ln>
        </p:spPr>
      </p:pic>
      <p:sp>
        <p:nvSpPr>
          <p:cNvPr id="30" name="Google Shape;30;p6"/>
          <p:cNvSpPr txBox="1">
            <a:spLocks noGrp="1"/>
          </p:cNvSpPr>
          <p:nvPr>
            <p:ph type="title"/>
          </p:nvPr>
        </p:nvSpPr>
        <p:spPr>
          <a:xfrm>
            <a:off x="801667" y="173767"/>
            <a:ext cx="10800400" cy="983200"/>
          </a:xfrm>
          <a:prstGeom prst="rect">
            <a:avLst/>
          </a:prstGeom>
        </p:spPr>
        <p:txBody>
          <a:bodyPr spcFirstLastPara="1" wrap="square" lIns="68575" tIns="34275" rIns="68575" bIns="34275" anchor="ctr" anchorCtr="0">
            <a:noAutofit/>
          </a:bodyPr>
          <a:lstStyle>
            <a:lvl1pPr lvl="0">
              <a:spcBef>
                <a:spcPts val="0"/>
              </a:spcBef>
              <a:spcAft>
                <a:spcPts val="0"/>
              </a:spcAft>
              <a:buSzPts val="3200"/>
              <a:buNone/>
              <a:defRPr sz="4267"/>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r>
              <a:rPr lang="zh-TW" altLang="en-US"/>
              <a:t>按一下以編輯母片標題樣式</a:t>
            </a:r>
            <a:endParaRPr/>
          </a:p>
        </p:txBody>
      </p:sp>
      <p:sp>
        <p:nvSpPr>
          <p:cNvPr id="31" name="Google Shape;31;p6"/>
          <p:cNvSpPr txBox="1">
            <a:spLocks noGrp="1"/>
          </p:cNvSpPr>
          <p:nvPr>
            <p:ph type="body" idx="1"/>
          </p:nvPr>
        </p:nvSpPr>
        <p:spPr>
          <a:xfrm>
            <a:off x="907600" y="1361400"/>
            <a:ext cx="10588400" cy="4901200"/>
          </a:xfrm>
          <a:prstGeom prst="rect">
            <a:avLst/>
          </a:prstGeom>
        </p:spPr>
        <p:txBody>
          <a:bodyPr spcFirstLastPara="1" wrap="square" lIns="68575" tIns="34275" rIns="68575" bIns="34275" anchor="t" anchorCtr="0">
            <a:noAutofit/>
          </a:bodyPr>
          <a:lstStyle>
            <a:lvl1pPr marL="609585" lvl="0" indent="-507987">
              <a:spcBef>
                <a:spcPts val="1067"/>
              </a:spcBef>
              <a:spcAft>
                <a:spcPts val="0"/>
              </a:spcAft>
              <a:buSzPts val="2400"/>
              <a:buChar char="•"/>
              <a:defRPr sz="3200"/>
            </a:lvl1pPr>
            <a:lvl2pPr marL="1219170" lvl="1" indent="-474121">
              <a:spcBef>
                <a:spcPts val="533"/>
              </a:spcBef>
              <a:spcAft>
                <a:spcPts val="0"/>
              </a:spcAft>
              <a:buSzPts val="2000"/>
              <a:buChar char="•"/>
              <a:defRPr sz="2667"/>
            </a:lvl2pPr>
            <a:lvl3pPr marL="1828754" lvl="2" indent="-457189">
              <a:spcBef>
                <a:spcPts val="533"/>
              </a:spcBef>
              <a:spcAft>
                <a:spcPts val="0"/>
              </a:spcAft>
              <a:buSzPts val="1800"/>
              <a:buChar char="•"/>
              <a:defRPr sz="2400"/>
            </a:lvl3pPr>
            <a:lvl4pPr marL="2438339" lvl="3" indent="-423323">
              <a:spcBef>
                <a:spcPts val="533"/>
              </a:spcBef>
              <a:spcAft>
                <a:spcPts val="0"/>
              </a:spcAft>
              <a:buSzPts val="1400"/>
              <a:buChar char="•"/>
              <a:defRPr/>
            </a:lvl4pPr>
            <a:lvl5pPr marL="3047924" lvl="4" indent="-423323">
              <a:spcBef>
                <a:spcPts val="533"/>
              </a:spcBef>
              <a:spcAft>
                <a:spcPts val="0"/>
              </a:spcAft>
              <a:buSzPts val="1400"/>
              <a:buChar char="•"/>
              <a:defRPr/>
            </a:lvl5pPr>
            <a:lvl6pPr marL="3657509" lvl="5" indent="-423323">
              <a:spcBef>
                <a:spcPts val="533"/>
              </a:spcBef>
              <a:spcAft>
                <a:spcPts val="0"/>
              </a:spcAft>
              <a:buSzPts val="1400"/>
              <a:buChar char="•"/>
              <a:defRPr/>
            </a:lvl6pPr>
            <a:lvl7pPr marL="4267093" lvl="6" indent="-423323">
              <a:spcBef>
                <a:spcPts val="533"/>
              </a:spcBef>
              <a:spcAft>
                <a:spcPts val="0"/>
              </a:spcAft>
              <a:buSzPts val="1400"/>
              <a:buChar char="•"/>
              <a:defRPr/>
            </a:lvl7pPr>
            <a:lvl8pPr marL="4876678" lvl="7" indent="-423323">
              <a:spcBef>
                <a:spcPts val="533"/>
              </a:spcBef>
              <a:spcAft>
                <a:spcPts val="0"/>
              </a:spcAft>
              <a:buSzPts val="1400"/>
              <a:buChar char="•"/>
              <a:defRPr/>
            </a:lvl8pPr>
            <a:lvl9pPr marL="5486263" lvl="8" indent="-423323">
              <a:spcBef>
                <a:spcPts val="533"/>
              </a:spcBef>
              <a:spcAft>
                <a:spcPts val="0"/>
              </a:spcAft>
              <a:buSzPts val="1400"/>
              <a:buChar char="•"/>
              <a:defRPr/>
            </a:lvl9pPr>
          </a:lstStyle>
          <a:p>
            <a:pPr lvl="0"/>
            <a:r>
              <a:rPr lang="zh-TW" altLang="en-US"/>
              <a:t>按一下以編輯母片文字樣式</a:t>
            </a:r>
          </a:p>
        </p:txBody>
      </p:sp>
    </p:spTree>
    <p:extLst>
      <p:ext uri="{BB962C8B-B14F-4D97-AF65-F5344CB8AC3E}">
        <p14:creationId xmlns:p14="http://schemas.microsoft.com/office/powerpoint/2010/main" val="2354080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1">
  <p:cSld name="空白 1">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39" r="49"/>
          <a:stretch/>
        </p:blipFill>
        <p:spPr>
          <a:xfrm>
            <a:off x="1" y="0"/>
            <a:ext cx="12191996" cy="6858000"/>
          </a:xfrm>
          <a:prstGeom prst="rect">
            <a:avLst/>
          </a:prstGeom>
          <a:noFill/>
          <a:ln>
            <a:noFill/>
          </a:ln>
        </p:spPr>
      </p:pic>
      <p:sp>
        <p:nvSpPr>
          <p:cNvPr id="34" name="Google Shape;34;p7"/>
          <p:cNvSpPr txBox="1">
            <a:spLocks noGrp="1"/>
          </p:cNvSpPr>
          <p:nvPr>
            <p:ph type="title"/>
          </p:nvPr>
        </p:nvSpPr>
        <p:spPr>
          <a:xfrm>
            <a:off x="325800" y="358400"/>
            <a:ext cx="4528400" cy="1645200"/>
          </a:xfrm>
          <a:prstGeom prst="rect">
            <a:avLst/>
          </a:prstGeom>
        </p:spPr>
        <p:txBody>
          <a:bodyPr spcFirstLastPara="1" wrap="square" lIns="68575" tIns="34275" rIns="68575" bIns="34275" anchor="t" anchorCtr="0">
            <a:noAutofit/>
          </a:bodyPr>
          <a:lstStyle>
            <a:lvl1pPr lvl="0">
              <a:spcBef>
                <a:spcPts val="0"/>
              </a:spcBef>
              <a:spcAft>
                <a:spcPts val="0"/>
              </a:spcAft>
              <a:buSzPts val="32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zh-TW" altLang="en-US"/>
              <a:t>按一下以編輯母片標題樣式</a:t>
            </a:r>
            <a:endParaRPr/>
          </a:p>
        </p:txBody>
      </p:sp>
      <p:sp>
        <p:nvSpPr>
          <p:cNvPr id="35" name="Google Shape;35;p7"/>
          <p:cNvSpPr txBox="1">
            <a:spLocks noGrp="1"/>
          </p:cNvSpPr>
          <p:nvPr>
            <p:ph type="subTitle" idx="1"/>
          </p:nvPr>
        </p:nvSpPr>
        <p:spPr>
          <a:xfrm>
            <a:off x="325800" y="2182833"/>
            <a:ext cx="4528400" cy="3730400"/>
          </a:xfrm>
          <a:prstGeom prst="rect">
            <a:avLst/>
          </a:prstGeom>
        </p:spPr>
        <p:txBody>
          <a:bodyPr spcFirstLastPara="1" wrap="square" lIns="68575" tIns="34275" rIns="68575" bIns="34275" anchor="t" anchorCtr="0">
            <a:noAutofit/>
          </a:bodyPr>
          <a:lstStyle>
            <a:lvl1pPr lvl="0">
              <a:spcBef>
                <a:spcPts val="1067"/>
              </a:spcBef>
              <a:spcAft>
                <a:spcPts val="0"/>
              </a:spcAft>
              <a:buSzPts val="2400"/>
              <a:buNone/>
              <a:defRPr/>
            </a:lvl1pPr>
            <a:lvl2pPr lvl="1">
              <a:spcBef>
                <a:spcPts val="533"/>
              </a:spcBef>
              <a:spcAft>
                <a:spcPts val="0"/>
              </a:spcAft>
              <a:buSzPts val="2000"/>
              <a:buNone/>
              <a:defRPr/>
            </a:lvl2pPr>
            <a:lvl3pPr lvl="2">
              <a:spcBef>
                <a:spcPts val="533"/>
              </a:spcBef>
              <a:spcAft>
                <a:spcPts val="0"/>
              </a:spcAft>
              <a:buSzPts val="1800"/>
              <a:buNone/>
              <a:defRPr/>
            </a:lvl3pPr>
            <a:lvl4pPr lvl="3">
              <a:spcBef>
                <a:spcPts val="533"/>
              </a:spcBef>
              <a:spcAft>
                <a:spcPts val="0"/>
              </a:spcAft>
              <a:buSzPts val="1400"/>
              <a:buNone/>
              <a:defRPr/>
            </a:lvl4pPr>
            <a:lvl5pPr lvl="4">
              <a:spcBef>
                <a:spcPts val="533"/>
              </a:spcBef>
              <a:spcAft>
                <a:spcPts val="0"/>
              </a:spcAft>
              <a:buSzPts val="1400"/>
              <a:buNone/>
              <a:defRPr/>
            </a:lvl5pPr>
            <a:lvl6pPr lvl="5">
              <a:spcBef>
                <a:spcPts val="533"/>
              </a:spcBef>
              <a:spcAft>
                <a:spcPts val="0"/>
              </a:spcAft>
              <a:buSzPts val="1400"/>
              <a:buNone/>
              <a:defRPr/>
            </a:lvl6pPr>
            <a:lvl7pPr lvl="6">
              <a:spcBef>
                <a:spcPts val="533"/>
              </a:spcBef>
              <a:spcAft>
                <a:spcPts val="0"/>
              </a:spcAft>
              <a:buSzPts val="1400"/>
              <a:buNone/>
              <a:defRPr/>
            </a:lvl7pPr>
            <a:lvl8pPr lvl="7">
              <a:spcBef>
                <a:spcPts val="533"/>
              </a:spcBef>
              <a:spcAft>
                <a:spcPts val="0"/>
              </a:spcAft>
              <a:buSzPts val="1400"/>
              <a:buNone/>
              <a:defRPr/>
            </a:lvl8pPr>
            <a:lvl9pPr lvl="8">
              <a:spcBef>
                <a:spcPts val="533"/>
              </a:spcBef>
              <a:spcAft>
                <a:spcPts val="0"/>
              </a:spcAft>
              <a:buSzPts val="1400"/>
              <a:buNone/>
              <a:defRPr/>
            </a:lvl9pPr>
          </a:lstStyle>
          <a:p>
            <a:r>
              <a:rPr lang="zh-TW" altLang="en-US"/>
              <a:t>按一下以編輯母片子標題樣式</a:t>
            </a:r>
            <a:endParaRPr/>
          </a:p>
        </p:txBody>
      </p:sp>
      <p:sp>
        <p:nvSpPr>
          <p:cNvPr id="36" name="Google Shape;36;p7"/>
          <p:cNvSpPr txBox="1">
            <a:spLocks noGrp="1"/>
          </p:cNvSpPr>
          <p:nvPr>
            <p:ph type="body" idx="2"/>
          </p:nvPr>
        </p:nvSpPr>
        <p:spPr>
          <a:xfrm>
            <a:off x="5701400" y="358400"/>
            <a:ext cx="5864400" cy="6124800"/>
          </a:xfrm>
          <a:prstGeom prst="rect">
            <a:avLst/>
          </a:prstGeom>
        </p:spPr>
        <p:txBody>
          <a:bodyPr spcFirstLastPara="1" wrap="square" lIns="68575" tIns="34275" rIns="68575" bIns="34275" anchor="t" anchorCtr="0">
            <a:noAutofit/>
          </a:bodyPr>
          <a:lstStyle>
            <a:lvl1pPr marL="609585" lvl="0" indent="-507987">
              <a:spcBef>
                <a:spcPts val="1067"/>
              </a:spcBef>
              <a:spcAft>
                <a:spcPts val="0"/>
              </a:spcAft>
              <a:buSzPts val="2400"/>
              <a:buChar char="•"/>
              <a:defRPr/>
            </a:lvl1pPr>
            <a:lvl2pPr marL="1219170" lvl="1" indent="-474121">
              <a:spcBef>
                <a:spcPts val="533"/>
              </a:spcBef>
              <a:spcAft>
                <a:spcPts val="0"/>
              </a:spcAft>
              <a:buSzPts val="2000"/>
              <a:buChar char="•"/>
              <a:defRPr/>
            </a:lvl2pPr>
            <a:lvl3pPr marL="1828754" lvl="2" indent="-457189">
              <a:spcBef>
                <a:spcPts val="533"/>
              </a:spcBef>
              <a:spcAft>
                <a:spcPts val="0"/>
              </a:spcAft>
              <a:buSzPts val="1800"/>
              <a:buChar char="•"/>
              <a:defRPr/>
            </a:lvl3pPr>
            <a:lvl4pPr marL="2438339" lvl="3" indent="-423323">
              <a:spcBef>
                <a:spcPts val="533"/>
              </a:spcBef>
              <a:spcAft>
                <a:spcPts val="0"/>
              </a:spcAft>
              <a:buSzPts val="1400"/>
              <a:buChar char="•"/>
              <a:defRPr/>
            </a:lvl4pPr>
            <a:lvl5pPr marL="3047924" lvl="4" indent="-423323">
              <a:spcBef>
                <a:spcPts val="533"/>
              </a:spcBef>
              <a:spcAft>
                <a:spcPts val="0"/>
              </a:spcAft>
              <a:buSzPts val="1400"/>
              <a:buChar char="•"/>
              <a:defRPr/>
            </a:lvl5pPr>
            <a:lvl6pPr marL="3657509" lvl="5" indent="-423323">
              <a:spcBef>
                <a:spcPts val="533"/>
              </a:spcBef>
              <a:spcAft>
                <a:spcPts val="0"/>
              </a:spcAft>
              <a:buSzPts val="1400"/>
              <a:buChar char="•"/>
              <a:defRPr/>
            </a:lvl6pPr>
            <a:lvl7pPr marL="4267093" lvl="6" indent="-423323">
              <a:spcBef>
                <a:spcPts val="533"/>
              </a:spcBef>
              <a:spcAft>
                <a:spcPts val="0"/>
              </a:spcAft>
              <a:buSzPts val="1400"/>
              <a:buChar char="•"/>
              <a:defRPr/>
            </a:lvl7pPr>
            <a:lvl8pPr marL="4876678" lvl="7" indent="-423323">
              <a:spcBef>
                <a:spcPts val="533"/>
              </a:spcBef>
              <a:spcAft>
                <a:spcPts val="0"/>
              </a:spcAft>
              <a:buSzPts val="1400"/>
              <a:buChar char="•"/>
              <a:defRPr/>
            </a:lvl8pPr>
            <a:lvl9pPr marL="5486263" lvl="8" indent="-423323">
              <a:spcBef>
                <a:spcPts val="533"/>
              </a:spcBef>
              <a:spcAft>
                <a:spcPts val="0"/>
              </a:spcAft>
              <a:buSzPts val="1400"/>
              <a:buChar char="•"/>
              <a:defRPr/>
            </a:lvl9pPr>
          </a:lstStyle>
          <a:p>
            <a:pPr lvl="0"/>
            <a:r>
              <a:rPr lang="zh-TW" altLang="en-US"/>
              <a:t>按一下以編輯母片文字樣式</a:t>
            </a:r>
          </a:p>
        </p:txBody>
      </p:sp>
    </p:spTree>
    <p:extLst>
      <p:ext uri="{BB962C8B-B14F-4D97-AF65-F5344CB8AC3E}">
        <p14:creationId xmlns:p14="http://schemas.microsoft.com/office/powerpoint/2010/main" val="518334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1" y="1"/>
            <a:ext cx="12191996" cy="6857999"/>
          </a:xfrm>
          <a:prstGeom prst="rect">
            <a:avLst/>
          </a:prstGeom>
          <a:noFill/>
          <a:ln>
            <a:noFill/>
          </a:ln>
        </p:spPr>
      </p:pic>
    </p:spTree>
    <p:extLst>
      <p:ext uri="{BB962C8B-B14F-4D97-AF65-F5344CB8AC3E}">
        <p14:creationId xmlns:p14="http://schemas.microsoft.com/office/powerpoint/2010/main" val="2801793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名言語錄">
  <p:cSld name="名言語錄">
    <p:spTree>
      <p:nvGrpSpPr>
        <p:cNvPr id="1" name="Shape 34"/>
        <p:cNvGrpSpPr/>
        <p:nvPr/>
      </p:nvGrpSpPr>
      <p:grpSpPr>
        <a:xfrm>
          <a:off x="0" y="0"/>
          <a:ext cx="0" cy="0"/>
          <a:chOff x="0" y="0"/>
          <a:chExt cx="0" cy="0"/>
        </a:xfrm>
      </p:grpSpPr>
      <p:sp>
        <p:nvSpPr>
          <p:cNvPr id="38" name="Google Shape;38;p94"/>
          <p:cNvSpPr txBox="1">
            <a:spLocks noGrp="1"/>
          </p:cNvSpPr>
          <p:nvPr>
            <p:ph type="sldNum" idx="12"/>
          </p:nvPr>
        </p:nvSpPr>
        <p:spPr>
          <a:xfrm>
            <a:off x="5977052" y="6536531"/>
            <a:ext cx="233200" cy="2388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432322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標題及內容">
  <p:cSld name="3_標題及內容">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45075" y="488693"/>
            <a:ext cx="11642123" cy="79641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80397"/>
              </a:buClr>
              <a:buSzPts val="4400"/>
              <a:buFont typeface="Arial"/>
              <a:buNone/>
              <a:defRPr>
                <a:solidFill>
                  <a:srgbClr val="58039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zh-TW" altLang="en-US"/>
              <a:t>按一下以編輯母片標題樣式</a:t>
            </a:r>
            <a:endParaRPr/>
          </a:p>
        </p:txBody>
      </p:sp>
      <p:sp>
        <p:nvSpPr>
          <p:cNvPr id="31" name="Google Shape;31;p8"/>
          <p:cNvSpPr txBox="1">
            <a:spLocks noGrp="1"/>
          </p:cNvSpPr>
          <p:nvPr>
            <p:ph type="body" idx="1"/>
          </p:nvPr>
        </p:nvSpPr>
        <p:spPr>
          <a:xfrm>
            <a:off x="245076" y="1482811"/>
            <a:ext cx="11642124" cy="5090984"/>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619428"/>
              </a:buClr>
              <a:buSzPts val="2800"/>
              <a:buChar char="•"/>
              <a:defRPr>
                <a:solidFill>
                  <a:srgbClr val="619428"/>
                </a:solidFill>
              </a:defRPr>
            </a:lvl1pPr>
            <a:lvl2pPr marL="914400" lvl="1" indent="-381000" algn="l">
              <a:lnSpc>
                <a:spcPct val="90000"/>
              </a:lnSpc>
              <a:spcBef>
                <a:spcPts val="500"/>
              </a:spcBef>
              <a:spcAft>
                <a:spcPts val="0"/>
              </a:spcAft>
              <a:buClr>
                <a:srgbClr val="619428"/>
              </a:buClr>
              <a:buSzPts val="2400"/>
              <a:buChar char="•"/>
              <a:defRPr>
                <a:solidFill>
                  <a:srgbClr val="619428"/>
                </a:solidFill>
              </a:defRPr>
            </a:lvl2pPr>
            <a:lvl3pPr marL="1371600" lvl="2" indent="-355600" algn="l">
              <a:lnSpc>
                <a:spcPct val="90000"/>
              </a:lnSpc>
              <a:spcBef>
                <a:spcPts val="500"/>
              </a:spcBef>
              <a:spcAft>
                <a:spcPts val="0"/>
              </a:spcAft>
              <a:buClr>
                <a:srgbClr val="619428"/>
              </a:buClr>
              <a:buSzPts val="2000"/>
              <a:buChar char="•"/>
              <a:defRPr>
                <a:solidFill>
                  <a:srgbClr val="619428"/>
                </a:solidFill>
              </a:defRPr>
            </a:lvl3pPr>
            <a:lvl4pPr marL="1828800" lvl="3" indent="-342900" algn="l">
              <a:lnSpc>
                <a:spcPct val="90000"/>
              </a:lnSpc>
              <a:spcBef>
                <a:spcPts val="500"/>
              </a:spcBef>
              <a:spcAft>
                <a:spcPts val="0"/>
              </a:spcAft>
              <a:buClr>
                <a:srgbClr val="619428"/>
              </a:buClr>
              <a:buSzPts val="1800"/>
              <a:buChar char="•"/>
              <a:defRPr>
                <a:solidFill>
                  <a:srgbClr val="619428"/>
                </a:solidFill>
              </a:defRPr>
            </a:lvl4pPr>
            <a:lvl5pPr marL="2286000" lvl="4" indent="-342900" algn="l">
              <a:lnSpc>
                <a:spcPct val="90000"/>
              </a:lnSpc>
              <a:spcBef>
                <a:spcPts val="500"/>
              </a:spcBef>
              <a:spcAft>
                <a:spcPts val="0"/>
              </a:spcAft>
              <a:buClr>
                <a:srgbClr val="619428"/>
              </a:buClr>
              <a:buSzPts val="1800"/>
              <a:buChar char="•"/>
              <a:defRPr>
                <a:solidFill>
                  <a:srgbClr val="619428"/>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zh-TW" altLang="en-US"/>
              <a:t>按一下以編輯母片文字樣式</a:t>
            </a:r>
          </a:p>
        </p:txBody>
      </p:sp>
    </p:spTree>
    <p:extLst>
      <p:ext uri="{BB962C8B-B14F-4D97-AF65-F5344CB8AC3E}">
        <p14:creationId xmlns:p14="http://schemas.microsoft.com/office/powerpoint/2010/main" val="266969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投影片" type="title">
  <p:cSld name="1_標題投影片">
    <p:spTree>
      <p:nvGrpSpPr>
        <p:cNvPr id="1" name="Shape 11"/>
        <p:cNvGrpSpPr/>
        <p:nvPr/>
      </p:nvGrpSpPr>
      <p:grpSpPr>
        <a:xfrm>
          <a:off x="0" y="0"/>
          <a:ext cx="0" cy="0"/>
          <a:chOff x="0" y="0"/>
          <a:chExt cx="0" cy="0"/>
        </a:xfrm>
      </p:grpSpPr>
      <p:pic>
        <p:nvPicPr>
          <p:cNvPr id="12" name="Google Shape;12;p2"/>
          <p:cNvPicPr preferRelativeResize="0"/>
          <p:nvPr/>
        </p:nvPicPr>
        <p:blipFill>
          <a:blip r:embed="rId2">
            <a:alphaModFix/>
          </a:blip>
          <a:stretch>
            <a:fillRect/>
          </a:stretch>
        </p:blipFill>
        <p:spPr>
          <a:xfrm>
            <a:off x="-5299" y="1"/>
            <a:ext cx="12192004" cy="6858001"/>
          </a:xfrm>
          <a:prstGeom prst="rect">
            <a:avLst/>
          </a:prstGeom>
          <a:noFill/>
          <a:ln>
            <a:noFill/>
          </a:ln>
        </p:spPr>
      </p:pic>
      <p:sp>
        <p:nvSpPr>
          <p:cNvPr id="13" name="Google Shape;13;p2"/>
          <p:cNvSpPr txBox="1">
            <a:spLocks noGrp="1"/>
          </p:cNvSpPr>
          <p:nvPr>
            <p:ph type="subTitle" idx="1"/>
          </p:nvPr>
        </p:nvSpPr>
        <p:spPr>
          <a:xfrm>
            <a:off x="2045333" y="3264300"/>
            <a:ext cx="8834000" cy="1181200"/>
          </a:xfrm>
          <a:prstGeom prst="rect">
            <a:avLst/>
          </a:prstGeom>
        </p:spPr>
        <p:txBody>
          <a:bodyPr spcFirstLastPara="1" wrap="square" lIns="68575" tIns="34275" rIns="68575" bIns="34275" anchor="t" anchorCtr="0">
            <a:noAutofit/>
          </a:bodyPr>
          <a:lstStyle>
            <a:lvl1pPr lvl="0" algn="l" rtl="0">
              <a:spcBef>
                <a:spcPts val="1067"/>
              </a:spcBef>
              <a:spcAft>
                <a:spcPts val="0"/>
              </a:spcAft>
              <a:buSzPts val="2400"/>
              <a:buNone/>
              <a:defRPr sz="2667" b="1">
                <a:solidFill>
                  <a:srgbClr val="434343"/>
                </a:solidFill>
              </a:defRPr>
            </a:lvl1pPr>
            <a:lvl2pPr lvl="1" algn="l" rtl="0">
              <a:spcBef>
                <a:spcPts val="533"/>
              </a:spcBef>
              <a:spcAft>
                <a:spcPts val="0"/>
              </a:spcAft>
              <a:buSzPts val="2000"/>
              <a:buNone/>
              <a:defRPr sz="2667">
                <a:solidFill>
                  <a:srgbClr val="434343"/>
                </a:solidFill>
              </a:defRPr>
            </a:lvl2pPr>
            <a:lvl3pPr lvl="2" algn="l" rtl="0">
              <a:spcBef>
                <a:spcPts val="533"/>
              </a:spcBef>
              <a:spcAft>
                <a:spcPts val="0"/>
              </a:spcAft>
              <a:buSzPts val="1800"/>
              <a:buNone/>
              <a:defRPr sz="2667">
                <a:solidFill>
                  <a:srgbClr val="434343"/>
                </a:solidFill>
              </a:defRPr>
            </a:lvl3pPr>
            <a:lvl4pPr lvl="3" algn="l" rtl="0">
              <a:spcBef>
                <a:spcPts val="533"/>
              </a:spcBef>
              <a:spcAft>
                <a:spcPts val="0"/>
              </a:spcAft>
              <a:buSzPts val="1400"/>
              <a:buNone/>
              <a:defRPr sz="2667">
                <a:solidFill>
                  <a:srgbClr val="434343"/>
                </a:solidFill>
              </a:defRPr>
            </a:lvl4pPr>
            <a:lvl5pPr lvl="4" algn="l" rtl="0">
              <a:spcBef>
                <a:spcPts val="533"/>
              </a:spcBef>
              <a:spcAft>
                <a:spcPts val="0"/>
              </a:spcAft>
              <a:buSzPts val="1400"/>
              <a:buNone/>
              <a:defRPr sz="2667">
                <a:solidFill>
                  <a:srgbClr val="434343"/>
                </a:solidFill>
              </a:defRPr>
            </a:lvl5pPr>
            <a:lvl6pPr lvl="5" algn="l" rtl="0">
              <a:spcBef>
                <a:spcPts val="533"/>
              </a:spcBef>
              <a:spcAft>
                <a:spcPts val="0"/>
              </a:spcAft>
              <a:buSzPts val="1400"/>
              <a:buNone/>
              <a:defRPr sz="2667">
                <a:solidFill>
                  <a:srgbClr val="434343"/>
                </a:solidFill>
              </a:defRPr>
            </a:lvl6pPr>
            <a:lvl7pPr lvl="6" algn="l" rtl="0">
              <a:spcBef>
                <a:spcPts val="533"/>
              </a:spcBef>
              <a:spcAft>
                <a:spcPts val="0"/>
              </a:spcAft>
              <a:buSzPts val="1400"/>
              <a:buNone/>
              <a:defRPr sz="2667">
                <a:solidFill>
                  <a:srgbClr val="434343"/>
                </a:solidFill>
              </a:defRPr>
            </a:lvl7pPr>
            <a:lvl8pPr lvl="7" algn="l" rtl="0">
              <a:spcBef>
                <a:spcPts val="533"/>
              </a:spcBef>
              <a:spcAft>
                <a:spcPts val="0"/>
              </a:spcAft>
              <a:buSzPts val="1400"/>
              <a:buNone/>
              <a:defRPr sz="2667">
                <a:solidFill>
                  <a:srgbClr val="434343"/>
                </a:solidFill>
              </a:defRPr>
            </a:lvl8pPr>
            <a:lvl9pPr lvl="8" algn="l" rtl="0">
              <a:spcBef>
                <a:spcPts val="533"/>
              </a:spcBef>
              <a:spcAft>
                <a:spcPts val="0"/>
              </a:spcAft>
              <a:buSzPts val="1400"/>
              <a:buNone/>
              <a:defRPr sz="2667">
                <a:solidFill>
                  <a:srgbClr val="434343"/>
                </a:solidFill>
              </a:defRPr>
            </a:lvl9pPr>
          </a:lstStyle>
          <a:p>
            <a:endParaRPr/>
          </a:p>
        </p:txBody>
      </p:sp>
      <p:sp>
        <p:nvSpPr>
          <p:cNvPr id="14" name="Google Shape;14;p2"/>
          <p:cNvSpPr txBox="1">
            <a:spLocks noGrp="1"/>
          </p:cNvSpPr>
          <p:nvPr>
            <p:ph type="title"/>
          </p:nvPr>
        </p:nvSpPr>
        <p:spPr>
          <a:xfrm>
            <a:off x="2045333" y="1569159"/>
            <a:ext cx="10515600" cy="1325600"/>
          </a:xfrm>
          <a:prstGeom prst="rect">
            <a:avLst/>
          </a:prstGeom>
        </p:spPr>
        <p:txBody>
          <a:bodyPr spcFirstLastPara="1" wrap="square" lIns="68575" tIns="34275" rIns="68575" bIns="34275" anchor="ctr" anchorCtr="0">
            <a:noAutofit/>
          </a:bodyPr>
          <a:lstStyle>
            <a:lvl1pPr lvl="0" algn="l" rtl="0">
              <a:spcBef>
                <a:spcPts val="0"/>
              </a:spcBef>
              <a:spcAft>
                <a:spcPts val="0"/>
              </a:spcAft>
              <a:buSzPts val="3200"/>
              <a:buNone/>
              <a:defRPr sz="6667" b="1">
                <a:solidFill>
                  <a:schemeClr val="lt1"/>
                </a:solidFill>
              </a:defRPr>
            </a:lvl1pPr>
            <a:lvl2pPr lvl="1" algn="l" rtl="0">
              <a:spcBef>
                <a:spcPts val="0"/>
              </a:spcBef>
              <a:spcAft>
                <a:spcPts val="0"/>
              </a:spcAft>
              <a:buSzPts val="1100"/>
              <a:buNone/>
              <a:defRPr sz="6667">
                <a:solidFill>
                  <a:schemeClr val="lt1"/>
                </a:solidFill>
              </a:defRPr>
            </a:lvl2pPr>
            <a:lvl3pPr lvl="2" algn="l" rtl="0">
              <a:spcBef>
                <a:spcPts val="0"/>
              </a:spcBef>
              <a:spcAft>
                <a:spcPts val="0"/>
              </a:spcAft>
              <a:buSzPts val="1100"/>
              <a:buNone/>
              <a:defRPr sz="6667">
                <a:solidFill>
                  <a:schemeClr val="lt1"/>
                </a:solidFill>
              </a:defRPr>
            </a:lvl3pPr>
            <a:lvl4pPr lvl="3" algn="l" rtl="0">
              <a:spcBef>
                <a:spcPts val="0"/>
              </a:spcBef>
              <a:spcAft>
                <a:spcPts val="0"/>
              </a:spcAft>
              <a:buSzPts val="1100"/>
              <a:buNone/>
              <a:defRPr sz="6667">
                <a:solidFill>
                  <a:schemeClr val="lt1"/>
                </a:solidFill>
              </a:defRPr>
            </a:lvl4pPr>
            <a:lvl5pPr lvl="4" algn="l" rtl="0">
              <a:spcBef>
                <a:spcPts val="0"/>
              </a:spcBef>
              <a:spcAft>
                <a:spcPts val="0"/>
              </a:spcAft>
              <a:buSzPts val="1100"/>
              <a:buNone/>
              <a:defRPr sz="6667">
                <a:solidFill>
                  <a:schemeClr val="lt1"/>
                </a:solidFill>
              </a:defRPr>
            </a:lvl5pPr>
            <a:lvl6pPr lvl="5" algn="l" rtl="0">
              <a:spcBef>
                <a:spcPts val="0"/>
              </a:spcBef>
              <a:spcAft>
                <a:spcPts val="0"/>
              </a:spcAft>
              <a:buSzPts val="1100"/>
              <a:buNone/>
              <a:defRPr sz="6667">
                <a:solidFill>
                  <a:schemeClr val="lt1"/>
                </a:solidFill>
              </a:defRPr>
            </a:lvl6pPr>
            <a:lvl7pPr lvl="6" algn="l" rtl="0">
              <a:spcBef>
                <a:spcPts val="0"/>
              </a:spcBef>
              <a:spcAft>
                <a:spcPts val="0"/>
              </a:spcAft>
              <a:buSzPts val="1100"/>
              <a:buNone/>
              <a:defRPr sz="6667">
                <a:solidFill>
                  <a:schemeClr val="lt1"/>
                </a:solidFill>
              </a:defRPr>
            </a:lvl7pPr>
            <a:lvl8pPr lvl="7" algn="l" rtl="0">
              <a:spcBef>
                <a:spcPts val="0"/>
              </a:spcBef>
              <a:spcAft>
                <a:spcPts val="0"/>
              </a:spcAft>
              <a:buSzPts val="1100"/>
              <a:buNone/>
              <a:defRPr sz="6667">
                <a:solidFill>
                  <a:schemeClr val="lt1"/>
                </a:solidFill>
              </a:defRPr>
            </a:lvl8pPr>
            <a:lvl9pPr lvl="8" algn="l" rtl="0">
              <a:spcBef>
                <a:spcPts val="0"/>
              </a:spcBef>
              <a:spcAft>
                <a:spcPts val="0"/>
              </a:spcAft>
              <a:buSzPts val="1100"/>
              <a:buNone/>
              <a:defRPr sz="6667">
                <a:solidFill>
                  <a:schemeClr val="lt1"/>
                </a:solidFill>
              </a:defRPr>
            </a:lvl9pPr>
          </a:lstStyle>
          <a:p>
            <a:endParaRPr/>
          </a:p>
        </p:txBody>
      </p:sp>
      <p:sp>
        <p:nvSpPr>
          <p:cNvPr id="15" name="Google Shape;15;p2"/>
          <p:cNvSpPr txBox="1">
            <a:spLocks noGrp="1"/>
          </p:cNvSpPr>
          <p:nvPr>
            <p:ph type="subTitle" idx="2"/>
          </p:nvPr>
        </p:nvSpPr>
        <p:spPr>
          <a:xfrm>
            <a:off x="2045333" y="4594367"/>
            <a:ext cx="8834000" cy="1054000"/>
          </a:xfrm>
          <a:prstGeom prst="rect">
            <a:avLst/>
          </a:prstGeom>
        </p:spPr>
        <p:txBody>
          <a:bodyPr spcFirstLastPara="1" wrap="square" lIns="68575" tIns="34275" rIns="68575" bIns="34275" anchor="t" anchorCtr="0">
            <a:noAutofit/>
          </a:bodyPr>
          <a:lstStyle>
            <a:lvl1pPr lvl="0" algn="l" rtl="0">
              <a:spcBef>
                <a:spcPts val="1067"/>
              </a:spcBef>
              <a:spcAft>
                <a:spcPts val="0"/>
              </a:spcAft>
              <a:buSzPts val="2400"/>
              <a:buNone/>
              <a:defRPr sz="1867" b="1">
                <a:solidFill>
                  <a:schemeClr val="lt1"/>
                </a:solidFill>
              </a:defRPr>
            </a:lvl1pPr>
            <a:lvl2pPr lvl="1" algn="l" rtl="0">
              <a:spcBef>
                <a:spcPts val="533"/>
              </a:spcBef>
              <a:spcAft>
                <a:spcPts val="0"/>
              </a:spcAft>
              <a:buSzPts val="2000"/>
              <a:buNone/>
              <a:defRPr sz="1867">
                <a:solidFill>
                  <a:schemeClr val="lt1"/>
                </a:solidFill>
              </a:defRPr>
            </a:lvl2pPr>
            <a:lvl3pPr lvl="2" algn="l" rtl="0">
              <a:spcBef>
                <a:spcPts val="533"/>
              </a:spcBef>
              <a:spcAft>
                <a:spcPts val="0"/>
              </a:spcAft>
              <a:buSzPts val="1800"/>
              <a:buNone/>
              <a:defRPr sz="1867">
                <a:solidFill>
                  <a:schemeClr val="lt1"/>
                </a:solidFill>
              </a:defRPr>
            </a:lvl3pPr>
            <a:lvl4pPr lvl="3" algn="l" rtl="0">
              <a:spcBef>
                <a:spcPts val="533"/>
              </a:spcBef>
              <a:spcAft>
                <a:spcPts val="0"/>
              </a:spcAft>
              <a:buSzPts val="1400"/>
              <a:buNone/>
              <a:defRPr sz="1867">
                <a:solidFill>
                  <a:schemeClr val="lt1"/>
                </a:solidFill>
              </a:defRPr>
            </a:lvl4pPr>
            <a:lvl5pPr lvl="4" algn="l" rtl="0">
              <a:spcBef>
                <a:spcPts val="533"/>
              </a:spcBef>
              <a:spcAft>
                <a:spcPts val="0"/>
              </a:spcAft>
              <a:buSzPts val="1400"/>
              <a:buNone/>
              <a:defRPr sz="1867">
                <a:solidFill>
                  <a:schemeClr val="lt1"/>
                </a:solidFill>
              </a:defRPr>
            </a:lvl5pPr>
            <a:lvl6pPr lvl="5" algn="l" rtl="0">
              <a:spcBef>
                <a:spcPts val="533"/>
              </a:spcBef>
              <a:spcAft>
                <a:spcPts val="0"/>
              </a:spcAft>
              <a:buSzPts val="1400"/>
              <a:buNone/>
              <a:defRPr sz="1867">
                <a:solidFill>
                  <a:schemeClr val="lt1"/>
                </a:solidFill>
              </a:defRPr>
            </a:lvl6pPr>
            <a:lvl7pPr lvl="6" algn="l" rtl="0">
              <a:spcBef>
                <a:spcPts val="533"/>
              </a:spcBef>
              <a:spcAft>
                <a:spcPts val="0"/>
              </a:spcAft>
              <a:buSzPts val="1400"/>
              <a:buNone/>
              <a:defRPr sz="1867">
                <a:solidFill>
                  <a:schemeClr val="lt1"/>
                </a:solidFill>
              </a:defRPr>
            </a:lvl7pPr>
            <a:lvl8pPr lvl="7" algn="l" rtl="0">
              <a:spcBef>
                <a:spcPts val="533"/>
              </a:spcBef>
              <a:spcAft>
                <a:spcPts val="0"/>
              </a:spcAft>
              <a:buSzPts val="1400"/>
              <a:buNone/>
              <a:defRPr sz="1867">
                <a:solidFill>
                  <a:schemeClr val="lt1"/>
                </a:solidFill>
              </a:defRPr>
            </a:lvl8pPr>
            <a:lvl9pPr lvl="8" algn="l" rtl="0">
              <a:spcBef>
                <a:spcPts val="533"/>
              </a:spcBef>
              <a:spcAft>
                <a:spcPts val="0"/>
              </a:spcAft>
              <a:buSzPts val="1400"/>
              <a:buNone/>
              <a:defRPr sz="1867">
                <a:solidFill>
                  <a:schemeClr val="lt1"/>
                </a:solidFill>
              </a:defRPr>
            </a:lvl9pPr>
          </a:lstStyle>
          <a:p>
            <a:endParaRPr/>
          </a:p>
        </p:txBody>
      </p:sp>
    </p:spTree>
    <p:extLst>
      <p:ext uri="{BB962C8B-B14F-4D97-AF65-F5344CB8AC3E}">
        <p14:creationId xmlns:p14="http://schemas.microsoft.com/office/powerpoint/2010/main" val="3500321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200"/>
              <a:buFont typeface="Microsoft JhengHei"/>
              <a:buNone/>
              <a:defRPr sz="32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Microsoft JhengHei"/>
                <a:ea typeface="Microsoft JhengHei"/>
                <a:cs typeface="Microsoft JhengHei"/>
                <a:sym typeface="Microsoft JhengHei"/>
              </a:defRPr>
            </a:lvl1pPr>
            <a:lvl2pPr marL="914400" marR="0" lvl="1" indent="-355600" algn="l" rtl="0">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Microsoft JhengHei"/>
                <a:ea typeface="Microsoft JhengHei"/>
                <a:cs typeface="Microsoft JhengHei"/>
                <a:sym typeface="Microsoft JhengHe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8" name="Google Shape;8;p1"/>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9pPr>
          </a:lstStyle>
          <a:p>
            <a:fld id="{AA5AE0E8-6DED-4F76-BEAC-4ABDA6663966}" type="datetimeFigureOut">
              <a:rPr lang="zh-TW" altLang="en-US" smtClean="0"/>
              <a:t>2023/2/5</a:t>
            </a:fld>
            <a:endParaRPr lang="zh-TW" altLang="en-US"/>
          </a:p>
        </p:txBody>
      </p:sp>
      <p:sp>
        <p:nvSpPr>
          <p:cNvPr id="9" name="Google Shape;9;p1"/>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Microsoft JhengHei"/>
                <a:ea typeface="Microsoft JhengHei"/>
                <a:cs typeface="Microsoft JhengHei"/>
                <a:sym typeface="Microsoft JhengHei"/>
              </a:defRPr>
            </a:lvl9pPr>
          </a:lstStyle>
          <a:p>
            <a:endParaRPr lang="zh-TW" altLang="en-US"/>
          </a:p>
        </p:txBody>
      </p:sp>
      <p:sp>
        <p:nvSpPr>
          <p:cNvPr id="10" name="Google Shape;10;p1"/>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Microsoft JhengHei"/>
                <a:ea typeface="Microsoft JhengHei"/>
                <a:cs typeface="Microsoft JhengHei"/>
                <a:sym typeface="Microsoft JhengHei"/>
              </a:defRPr>
            </a:lvl9pPr>
          </a:lstStyle>
          <a:p>
            <a:fld id="{CA057664-D969-45B6-AD79-799083411EF8}" type="slidenum">
              <a:rPr lang="zh-TW" altLang="en-US" smtClean="0"/>
              <a:t>‹#›</a:t>
            </a:fld>
            <a:endParaRPr lang="zh-TW" altLang="en-US"/>
          </a:p>
        </p:txBody>
      </p:sp>
    </p:spTree>
    <p:extLst>
      <p:ext uri="{BB962C8B-B14F-4D97-AF65-F5344CB8AC3E}">
        <p14:creationId xmlns:p14="http://schemas.microsoft.com/office/powerpoint/2010/main" val="1217385346"/>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3" r:id="rId8"/>
    <p:sldLayoutId id="2147483694" r:id="rId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045333" y="1569159"/>
            <a:ext cx="10515600" cy="1325600"/>
          </a:xfrm>
          <a:prstGeom prst="rect">
            <a:avLst/>
          </a:prstGeom>
        </p:spPr>
        <p:txBody>
          <a:bodyPr spcFirstLastPara="1" wrap="square" lIns="91433" tIns="45700" rIns="91433" bIns="45700" anchor="ctr" anchorCtr="0">
            <a:noAutofit/>
          </a:bodyPr>
          <a:lstStyle/>
          <a:p>
            <a:r>
              <a:rPr lang="en-US" altLang="zh-TW" dirty="0"/>
              <a:t>Pandas Tutorial Part 1</a:t>
            </a:r>
            <a:endParaRPr dirty="0"/>
          </a:p>
        </p:txBody>
      </p:sp>
      <p:sp>
        <p:nvSpPr>
          <p:cNvPr id="67" name="Google Shape;67;p13"/>
          <p:cNvSpPr txBox="1">
            <a:spLocks noGrp="1"/>
          </p:cNvSpPr>
          <p:nvPr>
            <p:ph type="subTitle" idx="1"/>
          </p:nvPr>
        </p:nvSpPr>
        <p:spPr>
          <a:xfrm>
            <a:off x="2045333" y="3264300"/>
            <a:ext cx="8834000" cy="1181200"/>
          </a:xfrm>
          <a:prstGeom prst="rect">
            <a:avLst/>
          </a:prstGeom>
        </p:spPr>
        <p:txBody>
          <a:bodyPr spcFirstLastPara="1" wrap="square" lIns="91433" tIns="45700" rIns="91433" bIns="45700" anchor="t" anchorCtr="0">
            <a:noAutofit/>
          </a:bodyPr>
          <a:lstStyle/>
          <a:p>
            <a:pPr marL="0" indent="0"/>
            <a:endParaRPr dirty="0"/>
          </a:p>
        </p:txBody>
      </p:sp>
      <p:sp>
        <p:nvSpPr>
          <p:cNvPr id="68" name="Google Shape;68;p13"/>
          <p:cNvSpPr txBox="1">
            <a:spLocks noGrp="1"/>
          </p:cNvSpPr>
          <p:nvPr>
            <p:ph type="subTitle" idx="2"/>
          </p:nvPr>
        </p:nvSpPr>
        <p:spPr>
          <a:xfrm>
            <a:off x="2045333" y="4594367"/>
            <a:ext cx="8834000" cy="1054000"/>
          </a:xfrm>
          <a:prstGeom prst="rect">
            <a:avLst/>
          </a:prstGeom>
        </p:spPr>
        <p:txBody>
          <a:bodyPr spcFirstLastPara="1" wrap="square" lIns="91433" tIns="45700" rIns="91433" bIns="45700" anchor="t" anchorCtr="0">
            <a:noAutofit/>
          </a:bodyPr>
          <a:lstStyle/>
          <a:p>
            <a:pPr marL="0" indent="0"/>
            <a:r>
              <a:rPr lang="zh-TW" altLang="en-US" dirty="0"/>
              <a:t>台灣人工智慧學校</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4E7DE-C24D-1819-3350-E8893BE33EC5}"/>
              </a:ext>
            </a:extLst>
          </p:cNvPr>
          <p:cNvSpPr>
            <a:spLocks noGrp="1"/>
          </p:cNvSpPr>
          <p:nvPr>
            <p:ph type="title"/>
          </p:nvPr>
        </p:nvSpPr>
        <p:spPr/>
        <p:txBody>
          <a:bodyPr/>
          <a:lstStyle/>
          <a:p>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物件的建立、讀取、與儲存</a:t>
            </a:r>
          </a:p>
        </p:txBody>
      </p:sp>
      <p:sp>
        <p:nvSpPr>
          <p:cNvPr id="3" name="副標題 2">
            <a:extLst>
              <a:ext uri="{FF2B5EF4-FFF2-40B4-BE49-F238E27FC236}">
                <a16:creationId xmlns:a16="http://schemas.microsoft.com/office/drawing/2014/main" id="{0C811DE0-74CE-AC74-C69D-FA4D3E3DED30}"/>
              </a:ext>
            </a:extLst>
          </p:cNvPr>
          <p:cNvSpPr>
            <a:spLocks noGrp="1"/>
          </p:cNvSpPr>
          <p:nvPr>
            <p:ph type="subTitle" idx="1"/>
          </p:nvPr>
        </p:nvSpPr>
        <p:spPr/>
        <p:txBody>
          <a:bodyPr/>
          <a:lstStyle/>
          <a:p>
            <a:r>
              <a:rPr lang="zh-TW" altLang="en-US" sz="3470" dirty="0">
                <a:solidFill>
                  <a:srgbClr val="A6AAA9"/>
                </a:solidFill>
              </a:rPr>
              <a:t>將資料儲存成 </a:t>
            </a:r>
            <a:r>
              <a:rPr lang="en-US" altLang="zh-TW" sz="3470" dirty="0">
                <a:solidFill>
                  <a:srgbClr val="A6AAA9"/>
                </a:solidFill>
              </a:rPr>
              <a:t>csv</a:t>
            </a:r>
            <a:r>
              <a:rPr lang="zh-TW" altLang="en-US" sz="3470" dirty="0">
                <a:solidFill>
                  <a:srgbClr val="A6AAA9"/>
                </a:solidFill>
              </a:rPr>
              <a:t> 檔案</a:t>
            </a:r>
          </a:p>
        </p:txBody>
      </p:sp>
    </p:spTree>
    <p:extLst>
      <p:ext uri="{BB962C8B-B14F-4D97-AF65-F5344CB8AC3E}">
        <p14:creationId xmlns:p14="http://schemas.microsoft.com/office/powerpoint/2010/main" val="2794286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2EAFAB-89CE-594F-E231-8D707473650C}"/>
              </a:ext>
            </a:extLst>
          </p:cNvPr>
          <p:cNvSpPr>
            <a:spLocks noGrp="1"/>
          </p:cNvSpPr>
          <p:nvPr>
            <p:ph type="title"/>
          </p:nvPr>
        </p:nvSpPr>
        <p:spPr/>
        <p:txBody>
          <a:bodyPr>
            <a:normAutofit/>
          </a:bodyPr>
          <a:lstStyle/>
          <a:p>
            <a:r>
              <a:rPr lang="zh-TW" altLang="en-US" sz="4000" dirty="0"/>
              <a:t>將資料儲存成 </a:t>
            </a:r>
            <a:r>
              <a:rPr lang="en-US" altLang="zh-TW" sz="4000" dirty="0"/>
              <a:t>csv</a:t>
            </a:r>
            <a:r>
              <a:rPr lang="zh-TW" altLang="en-US" sz="4000" dirty="0"/>
              <a:t> 檔案 </a:t>
            </a:r>
            <a:r>
              <a:rPr lang="en-US" altLang="zh-TW" sz="4000" dirty="0"/>
              <a:t>– </a:t>
            </a:r>
            <a:r>
              <a:rPr lang="en-US" altLang="zh-TW" sz="4000" dirty="0" err="1"/>
              <a:t>to_csv</a:t>
            </a:r>
            <a:r>
              <a:rPr lang="en-US" altLang="zh-TW" sz="4000" dirty="0"/>
              <a:t> </a:t>
            </a:r>
            <a:endParaRPr lang="zh-TW" altLang="en-US" sz="4000" dirty="0"/>
          </a:p>
        </p:txBody>
      </p:sp>
      <p:sp>
        <p:nvSpPr>
          <p:cNvPr id="3" name="文字版面配置區 2">
            <a:extLst>
              <a:ext uri="{FF2B5EF4-FFF2-40B4-BE49-F238E27FC236}">
                <a16:creationId xmlns:a16="http://schemas.microsoft.com/office/drawing/2014/main" id="{8A142B64-6C75-9AD2-E298-6647C65E6168}"/>
              </a:ext>
            </a:extLst>
          </p:cNvPr>
          <p:cNvSpPr>
            <a:spLocks noGrp="1"/>
          </p:cNvSpPr>
          <p:nvPr>
            <p:ph type="body" idx="1"/>
          </p:nvPr>
        </p:nvSpPr>
        <p:spPr/>
        <p:txBody>
          <a:bodyPr/>
          <a:lstStyle/>
          <a:p>
            <a:endParaRPr lang="en-US" altLang="zh-TW" dirty="0"/>
          </a:p>
          <a:p>
            <a:endParaRPr lang="en-US" altLang="zh-TW" dirty="0"/>
          </a:p>
          <a:p>
            <a:r>
              <a:rPr lang="zh-TW" altLang="en-US" dirty="0"/>
              <a:t>使用 </a:t>
            </a:r>
            <a:r>
              <a:rPr lang="en-US" altLang="zh-TW" dirty="0" err="1"/>
              <a:t>to_csv</a:t>
            </a:r>
            <a:r>
              <a:rPr lang="zh-TW" altLang="en-US" dirty="0"/>
              <a:t> 的方法將 </a:t>
            </a:r>
            <a:r>
              <a:rPr lang="en-US" altLang="zh-TW" dirty="0" err="1"/>
              <a:t>dataframe</a:t>
            </a:r>
            <a:r>
              <a:rPr lang="zh-TW" altLang="en-US" dirty="0"/>
              <a:t> 存成 </a:t>
            </a:r>
            <a:r>
              <a:rPr lang="en-US" altLang="zh-TW" dirty="0"/>
              <a:t>csv</a:t>
            </a:r>
            <a:r>
              <a:rPr lang="zh-TW" altLang="en-US" dirty="0"/>
              <a:t> 檔案，只需要提供檔案路徑即可。</a:t>
            </a:r>
          </a:p>
          <a:p>
            <a:endParaRPr lang="zh-TW" altLang="en-US" dirty="0"/>
          </a:p>
        </p:txBody>
      </p:sp>
      <p:sp>
        <p:nvSpPr>
          <p:cNvPr id="4" name="Google Shape;625;p88">
            <a:extLst>
              <a:ext uri="{FF2B5EF4-FFF2-40B4-BE49-F238E27FC236}">
                <a16:creationId xmlns:a16="http://schemas.microsoft.com/office/drawing/2014/main" id="{6D99F916-3984-7A90-1F99-E5581AC77A97}"/>
              </a:ext>
            </a:extLst>
          </p:cNvPr>
          <p:cNvSpPr/>
          <p:nvPr/>
        </p:nvSpPr>
        <p:spPr>
          <a:xfrm>
            <a:off x="907600" y="1368723"/>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.to_csv</a:t>
            </a:r>
            <a:r>
              <a:rPr lang="en-US" altLang="zh-TW" sz="2400" b="1" dirty="0">
                <a:solidFill>
                  <a:schemeClr val="dk1"/>
                </a:solidFill>
              </a:rPr>
              <a:t> ( </a:t>
            </a:r>
            <a:r>
              <a:rPr lang="en-US" altLang="zh-TW" sz="2400" b="1" dirty="0">
                <a:solidFill>
                  <a:schemeClr val="accent1"/>
                </a:solidFill>
              </a:rPr>
              <a:t>file</a:t>
            </a:r>
            <a:r>
              <a:rPr lang="en-US" altLang="zh-TW" sz="2400" b="1" dirty="0">
                <a:solidFill>
                  <a:schemeClr val="dk1"/>
                </a:solidFill>
              </a:rPr>
              <a:t> )		# </a:t>
            </a:r>
            <a:r>
              <a:rPr lang="zh-TW" altLang="en-US" sz="2400" b="1" dirty="0">
                <a:solidFill>
                  <a:schemeClr val="dk1"/>
                </a:solidFill>
              </a:rPr>
              <a:t>將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tx1"/>
                </a:solidFill>
              </a:rPr>
              <a:t>儲存到路徑對象 </a:t>
            </a:r>
            <a:r>
              <a:rPr lang="en-US" altLang="zh-TW" sz="2400" b="1" dirty="0">
                <a:solidFill>
                  <a:schemeClr val="accent1"/>
                </a:solidFill>
              </a:rPr>
              <a:t>file</a:t>
            </a:r>
            <a:r>
              <a:rPr lang="zh-TW" altLang="en-US" sz="2400" b="1" dirty="0">
                <a:solidFill>
                  <a:schemeClr val="dk1"/>
                </a:solidFill>
              </a:rPr>
              <a:t> </a:t>
            </a:r>
            <a:endParaRPr sz="2400" b="1" dirty="0">
              <a:solidFill>
                <a:schemeClr val="dk1"/>
              </a:solidFill>
            </a:endParaRPr>
          </a:p>
        </p:txBody>
      </p:sp>
      <p:grpSp>
        <p:nvGrpSpPr>
          <p:cNvPr id="10" name="群組 9">
            <a:extLst>
              <a:ext uri="{FF2B5EF4-FFF2-40B4-BE49-F238E27FC236}">
                <a16:creationId xmlns:a16="http://schemas.microsoft.com/office/drawing/2014/main" id="{D3F7B101-B910-49AA-DA78-CF59CF5E3B0E}"/>
              </a:ext>
            </a:extLst>
          </p:cNvPr>
          <p:cNvGrpSpPr/>
          <p:nvPr/>
        </p:nvGrpSpPr>
        <p:grpSpPr>
          <a:xfrm>
            <a:off x="907600" y="4660478"/>
            <a:ext cx="10588400" cy="983464"/>
            <a:chOff x="245074" y="4141514"/>
            <a:chExt cx="11642124" cy="1055707"/>
          </a:xfrm>
        </p:grpSpPr>
        <p:pic>
          <p:nvPicPr>
            <p:cNvPr id="6" name="圖片 5">
              <a:extLst>
                <a:ext uri="{FF2B5EF4-FFF2-40B4-BE49-F238E27FC236}">
                  <a16:creationId xmlns:a16="http://schemas.microsoft.com/office/drawing/2014/main" id="{51D994D0-398A-B22A-3736-1BE545B6C359}"/>
                </a:ext>
              </a:extLst>
            </p:cNvPr>
            <p:cNvPicPr>
              <a:picLocks noChangeAspect="1"/>
            </p:cNvPicPr>
            <p:nvPr/>
          </p:nvPicPr>
          <p:blipFill>
            <a:blip r:embed="rId2"/>
            <a:stretch>
              <a:fillRect/>
            </a:stretch>
          </p:blipFill>
          <p:spPr>
            <a:xfrm>
              <a:off x="245074" y="4546390"/>
              <a:ext cx="4582565" cy="650831"/>
            </a:xfrm>
            <a:prstGeom prst="rect">
              <a:avLst/>
            </a:prstGeom>
          </p:spPr>
        </p:pic>
        <p:pic>
          <p:nvPicPr>
            <p:cNvPr id="8" name="圖片 7">
              <a:extLst>
                <a:ext uri="{FF2B5EF4-FFF2-40B4-BE49-F238E27FC236}">
                  <a16:creationId xmlns:a16="http://schemas.microsoft.com/office/drawing/2014/main" id="{EC5A07C3-B098-18E8-0AB4-9C3F6B1C2837}"/>
                </a:ext>
              </a:extLst>
            </p:cNvPr>
            <p:cNvPicPr>
              <a:picLocks noChangeAspect="1"/>
            </p:cNvPicPr>
            <p:nvPr/>
          </p:nvPicPr>
          <p:blipFill>
            <a:blip r:embed="rId3"/>
            <a:stretch>
              <a:fillRect/>
            </a:stretch>
          </p:blipFill>
          <p:spPr>
            <a:xfrm>
              <a:off x="5653922" y="4141514"/>
              <a:ext cx="6233276" cy="1026210"/>
            </a:xfrm>
            <a:prstGeom prst="rect">
              <a:avLst/>
            </a:prstGeom>
          </p:spPr>
        </p:pic>
        <p:sp>
          <p:nvSpPr>
            <p:cNvPr id="9" name="矩形 8">
              <a:extLst>
                <a:ext uri="{FF2B5EF4-FFF2-40B4-BE49-F238E27FC236}">
                  <a16:creationId xmlns:a16="http://schemas.microsoft.com/office/drawing/2014/main" id="{62CFF57B-EE30-73F7-B38B-AA1CCAB21950}"/>
                </a:ext>
              </a:extLst>
            </p:cNvPr>
            <p:cNvSpPr/>
            <p:nvPr/>
          </p:nvSpPr>
          <p:spPr>
            <a:xfrm>
              <a:off x="5919019" y="4603439"/>
              <a:ext cx="3048000" cy="5367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a:extLst>
                <a:ext uri="{FF2B5EF4-FFF2-40B4-BE49-F238E27FC236}">
                  <a16:creationId xmlns:a16="http://schemas.microsoft.com/office/drawing/2014/main" id="{9AA56876-3ADE-23FF-5E0F-B5561A3F7B2C}"/>
                </a:ext>
              </a:extLst>
            </p:cNvPr>
            <p:cNvCxnSpPr>
              <a:stCxn id="6" idx="3"/>
              <a:endCxn id="9" idx="1"/>
            </p:cNvCxnSpPr>
            <p:nvPr/>
          </p:nvCxnSpPr>
          <p:spPr>
            <a:xfrm flipV="1">
              <a:off x="4827639" y="4871805"/>
              <a:ext cx="109138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0410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4E7DE-C24D-1819-3350-E8893BE33EC5}"/>
              </a:ext>
            </a:extLst>
          </p:cNvPr>
          <p:cNvSpPr>
            <a:spLocks noGrp="1"/>
          </p:cNvSpPr>
          <p:nvPr>
            <p:ph type="title"/>
          </p:nvPr>
        </p:nvSpPr>
        <p:spPr/>
        <p:txBody>
          <a:bodyPr/>
          <a:lstStyle/>
          <a:p>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物件的建立、讀取、與儲存</a:t>
            </a:r>
          </a:p>
        </p:txBody>
      </p:sp>
      <p:sp>
        <p:nvSpPr>
          <p:cNvPr id="3" name="副標題 2">
            <a:extLst>
              <a:ext uri="{FF2B5EF4-FFF2-40B4-BE49-F238E27FC236}">
                <a16:creationId xmlns:a16="http://schemas.microsoft.com/office/drawing/2014/main" id="{0C811DE0-74CE-AC74-C69D-FA4D3E3DED30}"/>
              </a:ext>
            </a:extLst>
          </p:cNvPr>
          <p:cNvSpPr>
            <a:spLocks noGrp="1"/>
          </p:cNvSpPr>
          <p:nvPr>
            <p:ph type="subTitle" idx="1"/>
          </p:nvPr>
        </p:nvSpPr>
        <p:spPr/>
        <p:txBody>
          <a:bodyPr/>
          <a:lstStyle/>
          <a:p>
            <a:r>
              <a:rPr lang="zh-TW" altLang="en-US" sz="3600" dirty="0">
                <a:solidFill>
                  <a:srgbClr val="A6AAA9"/>
                </a:solidFill>
              </a:rPr>
              <a:t>讀取外部 </a:t>
            </a:r>
            <a:r>
              <a:rPr lang="en-US" altLang="zh-TW" sz="3600" dirty="0">
                <a:solidFill>
                  <a:srgbClr val="A6AAA9"/>
                </a:solidFill>
              </a:rPr>
              <a:t>csv</a:t>
            </a:r>
            <a:r>
              <a:rPr lang="zh-TW" altLang="en-US" sz="3600" dirty="0">
                <a:solidFill>
                  <a:srgbClr val="A6AAA9"/>
                </a:solidFill>
              </a:rPr>
              <a:t> 檔案為 </a:t>
            </a:r>
            <a:r>
              <a:rPr lang="en-US" altLang="zh-TW" sz="3600" dirty="0" err="1">
                <a:solidFill>
                  <a:srgbClr val="A6AAA9"/>
                </a:solidFill>
              </a:rPr>
              <a:t>dataframe</a:t>
            </a:r>
            <a:endParaRPr lang="zh-TW" altLang="en-US" sz="3470" dirty="0">
              <a:solidFill>
                <a:srgbClr val="A6AAA9"/>
              </a:solidFill>
            </a:endParaRPr>
          </a:p>
        </p:txBody>
      </p:sp>
    </p:spTree>
    <p:extLst>
      <p:ext uri="{BB962C8B-B14F-4D97-AF65-F5344CB8AC3E}">
        <p14:creationId xmlns:p14="http://schemas.microsoft.com/office/powerpoint/2010/main" val="316582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60BC9E-FABC-0515-3373-D3BE186045DB}"/>
              </a:ext>
            </a:extLst>
          </p:cNvPr>
          <p:cNvSpPr>
            <a:spLocks noGrp="1"/>
          </p:cNvSpPr>
          <p:nvPr>
            <p:ph type="title"/>
          </p:nvPr>
        </p:nvSpPr>
        <p:spPr/>
        <p:txBody>
          <a:bodyPr>
            <a:normAutofit/>
          </a:bodyPr>
          <a:lstStyle/>
          <a:p>
            <a:r>
              <a:rPr lang="zh-TW" altLang="en-US" sz="4000" dirty="0"/>
              <a:t>讀取外部 </a:t>
            </a:r>
            <a:r>
              <a:rPr lang="en-US" altLang="zh-TW" sz="4000" dirty="0"/>
              <a:t>csv</a:t>
            </a:r>
            <a:r>
              <a:rPr lang="zh-TW" altLang="en-US" sz="4000" dirty="0"/>
              <a:t> 檔案為 </a:t>
            </a:r>
            <a:r>
              <a:rPr lang="en-US" altLang="zh-TW" sz="4000" dirty="0" err="1"/>
              <a:t>dataframe</a:t>
            </a:r>
            <a:r>
              <a:rPr lang="en-US" altLang="zh-TW" sz="4000" dirty="0"/>
              <a:t> – </a:t>
            </a:r>
            <a:r>
              <a:rPr lang="en-US" altLang="zh-TW" sz="4000" dirty="0" err="1"/>
              <a:t>read_csv</a:t>
            </a:r>
            <a:endParaRPr lang="zh-TW" altLang="en-US" sz="4000" dirty="0"/>
          </a:p>
        </p:txBody>
      </p:sp>
      <p:sp>
        <p:nvSpPr>
          <p:cNvPr id="3" name="文字版面配置區 2">
            <a:extLst>
              <a:ext uri="{FF2B5EF4-FFF2-40B4-BE49-F238E27FC236}">
                <a16:creationId xmlns:a16="http://schemas.microsoft.com/office/drawing/2014/main" id="{F31B3F7D-9406-FD55-98A1-FAAC4E00CE04}"/>
              </a:ext>
            </a:extLst>
          </p:cNvPr>
          <p:cNvSpPr>
            <a:spLocks noGrp="1"/>
          </p:cNvSpPr>
          <p:nvPr>
            <p:ph type="body" idx="1"/>
          </p:nvPr>
        </p:nvSpPr>
        <p:spPr/>
        <p:txBody>
          <a:bodyPr/>
          <a:lstStyle/>
          <a:p>
            <a:endParaRPr lang="en-US" altLang="zh-TW" dirty="0"/>
          </a:p>
          <a:p>
            <a:endParaRPr lang="en-US" altLang="zh-TW" dirty="0"/>
          </a:p>
          <a:p>
            <a:r>
              <a:rPr lang="zh-TW" altLang="en-US" dirty="0"/>
              <a:t>將存好的 </a:t>
            </a:r>
            <a:r>
              <a:rPr lang="en-US" altLang="zh-TW" dirty="0"/>
              <a:t>csv</a:t>
            </a:r>
            <a:r>
              <a:rPr lang="zh-TW" altLang="en-US" dirty="0"/>
              <a:t> 檔案讀取進 </a:t>
            </a:r>
            <a:r>
              <a:rPr lang="en-US" altLang="zh-TW" dirty="0"/>
              <a:t>python</a:t>
            </a:r>
            <a:r>
              <a:rPr lang="zh-TW" altLang="en-US" dirty="0"/>
              <a:t> 並命名為 </a:t>
            </a:r>
            <a:r>
              <a:rPr lang="en-US" altLang="zh-TW" dirty="0" err="1"/>
              <a:t>df</a:t>
            </a:r>
            <a:r>
              <a:rPr lang="zh-TW" altLang="en-US" dirty="0"/>
              <a:t>。</a:t>
            </a:r>
          </a:p>
          <a:p>
            <a:endParaRPr lang="zh-TW" altLang="en-US" dirty="0"/>
          </a:p>
        </p:txBody>
      </p:sp>
      <p:sp>
        <p:nvSpPr>
          <p:cNvPr id="4" name="Google Shape;625;p88">
            <a:extLst>
              <a:ext uri="{FF2B5EF4-FFF2-40B4-BE49-F238E27FC236}">
                <a16:creationId xmlns:a16="http://schemas.microsoft.com/office/drawing/2014/main" id="{F95809D2-EEC5-7ED8-3943-CDB06A17907B}"/>
              </a:ext>
            </a:extLst>
          </p:cNvPr>
          <p:cNvSpPr/>
          <p:nvPr/>
        </p:nvSpPr>
        <p:spPr>
          <a:xfrm>
            <a:off x="907600" y="1359575"/>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a:solidFill>
                  <a:schemeClr val="dk1"/>
                </a:solidFill>
              </a:rPr>
              <a:t> = </a:t>
            </a:r>
            <a:r>
              <a:rPr lang="en-US" altLang="zh-TW" sz="2400" b="1" dirty="0" err="1">
                <a:solidFill>
                  <a:schemeClr val="dk1"/>
                </a:solidFill>
              </a:rPr>
              <a:t>pd.read_csv</a:t>
            </a:r>
            <a:r>
              <a:rPr lang="en-US" altLang="zh-TW" sz="2400" b="1" dirty="0">
                <a:solidFill>
                  <a:schemeClr val="dk1"/>
                </a:solidFill>
              </a:rPr>
              <a:t> ( </a:t>
            </a:r>
            <a:r>
              <a:rPr lang="en-US" altLang="zh-TW" sz="2400" b="1" dirty="0">
                <a:solidFill>
                  <a:schemeClr val="accent1"/>
                </a:solidFill>
              </a:rPr>
              <a:t>file</a:t>
            </a:r>
            <a:r>
              <a:rPr lang="en-US" altLang="zh-TW" sz="2400" b="1" dirty="0">
                <a:solidFill>
                  <a:schemeClr val="dk1"/>
                </a:solidFill>
              </a:rPr>
              <a:t> )		# </a:t>
            </a:r>
            <a:r>
              <a:rPr lang="zh-TW" altLang="en-US" sz="2400" b="1" dirty="0">
                <a:solidFill>
                  <a:schemeClr val="dk1"/>
                </a:solidFill>
              </a:rPr>
              <a:t>讀取 </a:t>
            </a:r>
            <a:r>
              <a:rPr lang="en-US" altLang="zh-TW" sz="2400" b="1" dirty="0">
                <a:solidFill>
                  <a:schemeClr val="dk1"/>
                </a:solidFill>
              </a:rPr>
              <a:t>csv </a:t>
            </a:r>
            <a:r>
              <a:rPr lang="zh-TW" altLang="en-US" sz="2400" b="1" dirty="0">
                <a:solidFill>
                  <a:schemeClr val="tx1"/>
                </a:solidFill>
              </a:rPr>
              <a:t>路徑對象 </a:t>
            </a:r>
            <a:r>
              <a:rPr lang="en-US" altLang="zh-TW" sz="2400" b="1" dirty="0">
                <a:solidFill>
                  <a:schemeClr val="accent1"/>
                </a:solidFill>
              </a:rPr>
              <a:t>file</a:t>
            </a:r>
            <a:r>
              <a:rPr lang="zh-TW" altLang="en-US" sz="2400" b="1" dirty="0">
                <a:solidFill>
                  <a:schemeClr val="tx1"/>
                </a:solidFill>
              </a:rPr>
              <a:t>，並命名為 </a:t>
            </a:r>
            <a:r>
              <a:rPr lang="en-US" altLang="zh-TW" sz="2400" b="1" dirty="0" err="1">
                <a:solidFill>
                  <a:schemeClr val="accent1"/>
                </a:solidFill>
              </a:rPr>
              <a:t>df</a:t>
            </a:r>
            <a:r>
              <a:rPr lang="en-US" altLang="zh-TW" sz="2400" b="1" dirty="0">
                <a:solidFill>
                  <a:schemeClr val="dk1"/>
                </a:solidFill>
              </a:rPr>
              <a:t> </a:t>
            </a:r>
            <a:endParaRPr lang="en-US" sz="2400" b="1" dirty="0">
              <a:solidFill>
                <a:schemeClr val="dk1"/>
              </a:solidFill>
            </a:endParaRPr>
          </a:p>
        </p:txBody>
      </p:sp>
      <p:pic>
        <p:nvPicPr>
          <p:cNvPr id="8" name="圖片 7">
            <a:extLst>
              <a:ext uri="{FF2B5EF4-FFF2-40B4-BE49-F238E27FC236}">
                <a16:creationId xmlns:a16="http://schemas.microsoft.com/office/drawing/2014/main" id="{6B03DEAA-014E-8B28-C1E5-ABCD36A8067E}"/>
              </a:ext>
            </a:extLst>
          </p:cNvPr>
          <p:cNvPicPr>
            <a:picLocks noChangeAspect="1"/>
          </p:cNvPicPr>
          <p:nvPr/>
        </p:nvPicPr>
        <p:blipFill>
          <a:blip r:embed="rId2"/>
          <a:stretch>
            <a:fillRect/>
          </a:stretch>
        </p:blipFill>
        <p:spPr>
          <a:xfrm>
            <a:off x="907600" y="3170989"/>
            <a:ext cx="6846512" cy="3089786"/>
          </a:xfrm>
          <a:prstGeom prst="rect">
            <a:avLst/>
          </a:prstGeom>
        </p:spPr>
      </p:pic>
      <p:sp>
        <p:nvSpPr>
          <p:cNvPr id="7" name="矩形 6">
            <a:extLst>
              <a:ext uri="{FF2B5EF4-FFF2-40B4-BE49-F238E27FC236}">
                <a16:creationId xmlns:a16="http://schemas.microsoft.com/office/drawing/2014/main" id="{BD22E816-F7F9-2EC1-BB5B-3A73C7F26254}"/>
              </a:ext>
            </a:extLst>
          </p:cNvPr>
          <p:cNvSpPr/>
          <p:nvPr/>
        </p:nvSpPr>
        <p:spPr>
          <a:xfrm>
            <a:off x="5319823" y="3170989"/>
            <a:ext cx="1552353" cy="520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1C3E061F-68F6-B6CB-31B7-A5DE8EA9E979}"/>
              </a:ext>
            </a:extLst>
          </p:cNvPr>
          <p:cNvSpPr txBox="1"/>
          <p:nvPr/>
        </p:nvSpPr>
        <p:spPr>
          <a:xfrm>
            <a:off x="5319823" y="3691984"/>
            <a:ext cx="3670891" cy="757130"/>
          </a:xfrm>
          <a:prstGeom prst="rect">
            <a:avLst/>
          </a:prstGeom>
          <a:noFill/>
        </p:spPr>
        <p:txBody>
          <a:bodyPr wrap="square">
            <a:spAutoFit/>
          </a:bodyPr>
          <a:lstStyle/>
          <a:p>
            <a:pPr marL="101598">
              <a:lnSpc>
                <a:spcPct val="90000"/>
              </a:lnSpc>
              <a:spcBef>
                <a:spcPts val="1067"/>
              </a:spcBef>
              <a:buClr>
                <a:schemeClr val="dk1"/>
              </a:buClr>
              <a:buSzPts val="2400"/>
            </a:pPr>
            <a:r>
              <a:rPr lang="en-US" altLang="zh-TW" sz="2400" dirty="0" err="1">
                <a:solidFill>
                  <a:srgbClr val="FF0000"/>
                </a:solidFill>
                <a:latin typeface="Microsoft JhengHei"/>
                <a:ea typeface="Microsoft JhengHei"/>
              </a:rPr>
              <a:t>index_col</a:t>
            </a:r>
            <a:r>
              <a:rPr lang="zh-TW" altLang="en-US" sz="2400" dirty="0">
                <a:solidFill>
                  <a:srgbClr val="FF0000"/>
                </a:solidFill>
                <a:latin typeface="Microsoft JhengHei"/>
                <a:ea typeface="Microsoft JhengHei"/>
              </a:rPr>
              <a:t>：決定是否重新設置一列成為 index 值</a:t>
            </a:r>
          </a:p>
        </p:txBody>
      </p:sp>
    </p:spTree>
    <p:extLst>
      <p:ext uri="{BB962C8B-B14F-4D97-AF65-F5344CB8AC3E}">
        <p14:creationId xmlns:p14="http://schemas.microsoft.com/office/powerpoint/2010/main" val="3251806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83DE89-A794-0F71-3AC9-5A6E36726571}"/>
              </a:ext>
            </a:extLst>
          </p:cNvPr>
          <p:cNvSpPr>
            <a:spLocks noGrp="1"/>
          </p:cNvSpPr>
          <p:nvPr>
            <p:ph type="title"/>
          </p:nvPr>
        </p:nvSpPr>
        <p:spPr/>
        <p:txBody>
          <a:bodyPr/>
          <a:lstStyle/>
          <a:p>
            <a:r>
              <a:rPr lang="zh-TW" altLang="en-US" sz="4400" dirty="0"/>
              <a:t>讀取外部 </a:t>
            </a:r>
            <a:r>
              <a:rPr lang="en-US" altLang="zh-TW" sz="4400" dirty="0"/>
              <a:t>csv</a:t>
            </a:r>
            <a:r>
              <a:rPr lang="zh-TW" altLang="en-US" sz="4400" dirty="0"/>
              <a:t> 檔案為 </a:t>
            </a:r>
            <a:r>
              <a:rPr lang="en-US" altLang="zh-TW" sz="4400" dirty="0" err="1"/>
              <a:t>dataframe</a:t>
            </a:r>
            <a:endParaRPr lang="zh-TW" altLang="en-US" dirty="0"/>
          </a:p>
        </p:txBody>
      </p:sp>
      <p:sp>
        <p:nvSpPr>
          <p:cNvPr id="3" name="文字版面配置區 2">
            <a:extLst>
              <a:ext uri="{FF2B5EF4-FFF2-40B4-BE49-F238E27FC236}">
                <a16:creationId xmlns:a16="http://schemas.microsoft.com/office/drawing/2014/main" id="{5B771CFB-74C7-363F-B191-B18286C2BA70}"/>
              </a:ext>
            </a:extLst>
          </p:cNvPr>
          <p:cNvSpPr>
            <a:spLocks noGrp="1"/>
          </p:cNvSpPr>
          <p:nvPr>
            <p:ph type="body" idx="1"/>
          </p:nvPr>
        </p:nvSpPr>
        <p:spPr/>
        <p:txBody>
          <a:bodyPr/>
          <a:lstStyle/>
          <a:p>
            <a:r>
              <a:rPr lang="zh-TW" altLang="en-US" dirty="0"/>
              <a:t>雖然 </a:t>
            </a:r>
            <a:r>
              <a:rPr lang="en-US" altLang="zh-TW" dirty="0"/>
              <a:t>csv</a:t>
            </a:r>
            <a:r>
              <a:rPr lang="zh-TW" altLang="en-US" dirty="0"/>
              <a:t> 格式是在做資料科學時最常見到的檔案之一，但除了 </a:t>
            </a:r>
            <a:r>
              <a:rPr lang="en-US" altLang="zh-TW" dirty="0"/>
              <a:t>csv</a:t>
            </a:r>
            <a:r>
              <a:rPr lang="zh-TW" altLang="en-US" dirty="0"/>
              <a:t> 檔案外，</a:t>
            </a:r>
            <a:r>
              <a:rPr lang="en-US" altLang="zh-TW" dirty="0"/>
              <a:t>Pandas</a:t>
            </a:r>
            <a:r>
              <a:rPr lang="zh-TW" altLang="en-US" dirty="0"/>
              <a:t>也支援讀取或儲存其他各式各樣的檔案格式。</a:t>
            </a:r>
            <a:endParaRPr lang="en-US" altLang="zh-TW" dirty="0"/>
          </a:p>
          <a:p>
            <a:endParaRPr lang="en-US" altLang="zh-TW" dirty="0"/>
          </a:p>
          <a:p>
            <a:r>
              <a:rPr lang="zh-TW" altLang="en-US" dirty="0"/>
              <a:t>若有興趣或您手上的資料並非 </a:t>
            </a:r>
            <a:r>
              <a:rPr lang="en-US" altLang="zh-TW" dirty="0"/>
              <a:t>csv</a:t>
            </a:r>
            <a:r>
              <a:rPr lang="zh-TW" altLang="en-US" dirty="0"/>
              <a:t> 檔案的話可以參考看看官方文件中關於這部分所提供的功能喔。</a:t>
            </a:r>
            <a:endParaRPr lang="en-US" altLang="zh-TW" dirty="0"/>
          </a:p>
          <a:p>
            <a:pPr marL="101598" indent="0">
              <a:buNone/>
            </a:pPr>
            <a:endParaRPr lang="en-US" altLang="zh-TW" dirty="0"/>
          </a:p>
          <a:p>
            <a:pPr marL="50800" indent="0">
              <a:buNone/>
            </a:pPr>
            <a:endParaRPr lang="en-US" altLang="zh-TW" sz="2400" dirty="0"/>
          </a:p>
          <a:p>
            <a:pPr marL="50800" indent="0">
              <a:buNone/>
            </a:pPr>
            <a:r>
              <a:rPr lang="zh-TW" altLang="en-US" sz="2400" dirty="0"/>
              <a:t>官方文件連結：</a:t>
            </a:r>
            <a:endParaRPr lang="en-US" altLang="zh-TW" sz="2400" dirty="0"/>
          </a:p>
          <a:p>
            <a:pPr marL="50800" indent="0">
              <a:buNone/>
            </a:pPr>
            <a:r>
              <a:rPr lang="en-US" altLang="zh-TW" sz="2400" dirty="0"/>
              <a:t>https://pandas.pydata.org/pandas-docs/stable/user_guide/io.html</a:t>
            </a:r>
          </a:p>
        </p:txBody>
      </p:sp>
    </p:spTree>
    <p:extLst>
      <p:ext uri="{BB962C8B-B14F-4D97-AF65-F5344CB8AC3E}">
        <p14:creationId xmlns:p14="http://schemas.microsoft.com/office/powerpoint/2010/main" val="255616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物件的常用屬性與方法</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216974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BD2D8EF-3931-429C-F9BF-835DCEF5CBD2}"/>
              </a:ext>
            </a:extLst>
          </p:cNvPr>
          <p:cNvSpPr>
            <a:spLocks noGrp="1"/>
          </p:cNvSpPr>
          <p:nvPr>
            <p:ph type="title"/>
          </p:nvPr>
        </p:nvSpPr>
        <p:spPr/>
        <p:txBody>
          <a:bodyPr/>
          <a:lstStyle/>
          <a:p>
            <a:r>
              <a:rPr lang="en-US" altLang="zh-TW" dirty="0" err="1"/>
              <a:t>DataFrame</a:t>
            </a:r>
            <a:r>
              <a:rPr lang="en-US" altLang="zh-TW" dirty="0"/>
              <a:t> </a:t>
            </a:r>
            <a:r>
              <a:rPr lang="zh-TW" altLang="en-US" dirty="0"/>
              <a:t>物件的常用屬性與方法</a:t>
            </a:r>
          </a:p>
        </p:txBody>
      </p:sp>
      <p:sp>
        <p:nvSpPr>
          <p:cNvPr id="5" name="文字版面配置區 4">
            <a:extLst>
              <a:ext uri="{FF2B5EF4-FFF2-40B4-BE49-F238E27FC236}">
                <a16:creationId xmlns:a16="http://schemas.microsoft.com/office/drawing/2014/main" id="{D6849F86-3DF6-181A-E613-CE0773F514D7}"/>
              </a:ext>
            </a:extLst>
          </p:cNvPr>
          <p:cNvSpPr>
            <a:spLocks noGrp="1"/>
          </p:cNvSpPr>
          <p:nvPr>
            <p:ph type="body" idx="1"/>
          </p:nvPr>
        </p:nvSpPr>
        <p:spPr/>
        <p:txBody>
          <a:bodyPr/>
          <a:lstStyle/>
          <a:p>
            <a:r>
              <a:rPr lang="en-US" altLang="zh-TW" dirty="0"/>
              <a:t>Pandas</a:t>
            </a:r>
            <a:r>
              <a:rPr lang="zh-TW" altLang="en-US" dirty="0"/>
              <a:t> 的 </a:t>
            </a:r>
            <a:r>
              <a:rPr lang="en-US" altLang="zh-TW" dirty="0" err="1"/>
              <a:t>DataFrame</a:t>
            </a:r>
            <a:r>
              <a:rPr lang="zh-TW" altLang="en-US" dirty="0"/>
              <a:t> 物件也提供許多方便的方法讓我們可以觀察以及了解資料，第二部分就讓我們來看一下一些最基本的方法吧。</a:t>
            </a:r>
          </a:p>
          <a:p>
            <a:endParaRPr lang="zh-TW" altLang="en-US" dirty="0"/>
          </a:p>
        </p:txBody>
      </p:sp>
    </p:spTree>
    <p:extLst>
      <p:ext uri="{BB962C8B-B14F-4D97-AF65-F5344CB8AC3E}">
        <p14:creationId xmlns:p14="http://schemas.microsoft.com/office/powerpoint/2010/main" val="1598263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物件的常用屬性與方法</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r>
              <a:rPr lang="zh-TW" altLang="en-US" sz="3200" dirty="0">
                <a:solidFill>
                  <a:srgbClr val="A6AAA9"/>
                </a:solidFill>
                <a:latin typeface="Microsoft JhengHei"/>
                <a:ea typeface="Microsoft JhengHei"/>
                <a:sym typeface="Microsoft JhengHei"/>
              </a:rPr>
              <a:t>觀察資料</a:t>
            </a:r>
            <a:endParaRPr lang="zh-TW" altLang="en-US" dirty="0"/>
          </a:p>
        </p:txBody>
      </p:sp>
    </p:spTree>
    <p:extLst>
      <p:ext uri="{BB962C8B-B14F-4D97-AF65-F5344CB8AC3E}">
        <p14:creationId xmlns:p14="http://schemas.microsoft.com/office/powerpoint/2010/main" val="1797213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092717B-0496-55FC-99C5-8370E70D3075}"/>
              </a:ext>
            </a:extLst>
          </p:cNvPr>
          <p:cNvSpPr>
            <a:spLocks noGrp="1"/>
          </p:cNvSpPr>
          <p:nvPr>
            <p:ph type="title"/>
          </p:nvPr>
        </p:nvSpPr>
        <p:spPr/>
        <p:txBody>
          <a:bodyPr/>
          <a:lstStyle/>
          <a:p>
            <a:r>
              <a:rPr lang="zh-TW" altLang="en-US" dirty="0"/>
              <a:t>觀察資料</a:t>
            </a:r>
          </a:p>
        </p:txBody>
      </p:sp>
      <p:sp>
        <p:nvSpPr>
          <p:cNvPr id="5" name="文字版面配置區 4">
            <a:extLst>
              <a:ext uri="{FF2B5EF4-FFF2-40B4-BE49-F238E27FC236}">
                <a16:creationId xmlns:a16="http://schemas.microsoft.com/office/drawing/2014/main" id="{60ADE982-13AC-B7EA-B0B3-9C62E282CBAE}"/>
              </a:ext>
            </a:extLst>
          </p:cNvPr>
          <p:cNvSpPr>
            <a:spLocks noGrp="1"/>
          </p:cNvSpPr>
          <p:nvPr>
            <p:ph type="body" idx="1"/>
          </p:nvPr>
        </p:nvSpPr>
        <p:spPr/>
        <p:txBody>
          <a:bodyPr/>
          <a:lstStyle/>
          <a:p>
            <a:r>
              <a:rPr lang="zh-TW" altLang="en-US" dirty="0"/>
              <a:t>當我們手上拿到資料後，首先當然是需要看表格內到底有甚麼欄位、以及資料大概的樣子。</a:t>
            </a:r>
            <a:endParaRPr lang="en-US" altLang="zh-TW" dirty="0"/>
          </a:p>
          <a:p>
            <a:endParaRPr lang="en-US" altLang="zh-TW" dirty="0"/>
          </a:p>
          <a:p>
            <a:r>
              <a:rPr lang="zh-TW" altLang="en-US" dirty="0"/>
              <a:t>但如果資料很大的話要呈現所有資料不僅費時又很容易眼花撩亂，因此通常我們會只看前幾筆資料或是隨機看幾筆資料。</a:t>
            </a:r>
            <a:endParaRPr lang="en-US" altLang="zh-TW" dirty="0"/>
          </a:p>
          <a:p>
            <a:endParaRPr lang="en-US" altLang="zh-TW" dirty="0"/>
          </a:p>
          <a:p>
            <a:r>
              <a:rPr lang="zh-TW" altLang="en-US" dirty="0"/>
              <a:t>在 </a:t>
            </a:r>
            <a:r>
              <a:rPr lang="en-US" altLang="zh-TW" dirty="0"/>
              <a:t>Pandas</a:t>
            </a:r>
            <a:r>
              <a:rPr lang="zh-TW" altLang="en-US" dirty="0"/>
              <a:t> 中我們可以輕易的使用 </a:t>
            </a:r>
            <a:r>
              <a:rPr lang="en-US" altLang="zh-TW" dirty="0"/>
              <a:t>.head()</a:t>
            </a:r>
            <a:r>
              <a:rPr lang="zh-TW" altLang="en-US" dirty="0"/>
              <a:t>、</a:t>
            </a:r>
            <a:r>
              <a:rPr lang="en-US" altLang="zh-TW" dirty="0"/>
              <a:t>.tail()</a:t>
            </a:r>
            <a:r>
              <a:rPr lang="zh-TW" altLang="en-US" dirty="0"/>
              <a:t>、以及 </a:t>
            </a:r>
            <a:r>
              <a:rPr lang="en-US" altLang="zh-TW" dirty="0"/>
              <a:t>.sample()</a:t>
            </a:r>
            <a:r>
              <a:rPr lang="zh-TW" altLang="en-US" dirty="0"/>
              <a:t> 等方式只抽出幾筆資料做觀察。</a:t>
            </a:r>
          </a:p>
          <a:p>
            <a:endParaRPr lang="zh-TW" altLang="en-US" dirty="0"/>
          </a:p>
        </p:txBody>
      </p:sp>
    </p:spTree>
    <p:extLst>
      <p:ext uri="{BB962C8B-B14F-4D97-AF65-F5344CB8AC3E}">
        <p14:creationId xmlns:p14="http://schemas.microsoft.com/office/powerpoint/2010/main" val="2827924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5ECBC6-E260-2218-B9D0-330E87EE0696}"/>
              </a:ext>
            </a:extLst>
          </p:cNvPr>
          <p:cNvSpPr>
            <a:spLocks noGrp="1"/>
          </p:cNvSpPr>
          <p:nvPr>
            <p:ph type="title"/>
          </p:nvPr>
        </p:nvSpPr>
        <p:spPr/>
        <p:txBody>
          <a:bodyPr>
            <a:normAutofit/>
          </a:bodyPr>
          <a:lstStyle/>
          <a:p>
            <a:r>
              <a:rPr lang="zh-TW" altLang="en-US" dirty="0"/>
              <a:t>觀察資料 </a:t>
            </a:r>
            <a:r>
              <a:rPr lang="en-US" altLang="zh-TW" dirty="0"/>
              <a:t>– head</a:t>
            </a:r>
            <a:endParaRPr lang="zh-TW" altLang="en-US" dirty="0"/>
          </a:p>
        </p:txBody>
      </p:sp>
      <p:sp>
        <p:nvSpPr>
          <p:cNvPr id="3" name="文字版面配置區 2">
            <a:extLst>
              <a:ext uri="{FF2B5EF4-FFF2-40B4-BE49-F238E27FC236}">
                <a16:creationId xmlns:a16="http://schemas.microsoft.com/office/drawing/2014/main" id="{A51A0DBD-4F17-8E9A-6861-12BE92AD5D66}"/>
              </a:ext>
            </a:extLst>
          </p:cNvPr>
          <p:cNvSpPr>
            <a:spLocks noGrp="1"/>
          </p:cNvSpPr>
          <p:nvPr>
            <p:ph type="body" idx="1"/>
          </p:nvPr>
        </p:nvSpPr>
        <p:spPr>
          <a:xfrm>
            <a:off x="907600" y="1361400"/>
            <a:ext cx="5188400" cy="4901200"/>
          </a:xfrm>
        </p:spPr>
        <p:txBody>
          <a:bodyPr/>
          <a:lstStyle/>
          <a:p>
            <a:endParaRPr lang="en-US" altLang="zh-TW" dirty="0"/>
          </a:p>
          <a:p>
            <a:pPr marL="50800" indent="0">
              <a:buNone/>
            </a:pPr>
            <a:endParaRPr lang="en-US" altLang="zh-TW" dirty="0"/>
          </a:p>
          <a:p>
            <a:r>
              <a:rPr lang="zh-TW" altLang="en-US" dirty="0"/>
              <a:t>使用</a:t>
            </a:r>
            <a:r>
              <a:rPr lang="en-US" altLang="zh-TW" dirty="0"/>
              <a:t>.head(n=10)</a:t>
            </a:r>
            <a:r>
              <a:rPr lang="zh-TW" altLang="en-US" dirty="0"/>
              <a:t>的方法觀察前</a:t>
            </a:r>
            <a:r>
              <a:rPr lang="en-US" altLang="zh-TW" dirty="0"/>
              <a:t>10</a:t>
            </a:r>
            <a:r>
              <a:rPr lang="zh-TW" altLang="en-US" dirty="0"/>
              <a:t>筆資料，若不輸入 </a:t>
            </a:r>
            <a:r>
              <a:rPr lang="en-US" altLang="zh-TW" dirty="0"/>
              <a:t>n </a:t>
            </a:r>
            <a:r>
              <a:rPr lang="zh-TW" altLang="en-US" dirty="0"/>
              <a:t>則預設呈現前五筆資料。</a:t>
            </a:r>
          </a:p>
          <a:p>
            <a:endParaRPr lang="zh-TW" altLang="en-US" dirty="0"/>
          </a:p>
        </p:txBody>
      </p:sp>
      <p:sp>
        <p:nvSpPr>
          <p:cNvPr id="4" name="Google Shape;625;p88">
            <a:extLst>
              <a:ext uri="{FF2B5EF4-FFF2-40B4-BE49-F238E27FC236}">
                <a16:creationId xmlns:a16="http://schemas.microsoft.com/office/drawing/2014/main" id="{CEDA1099-82F0-6195-7C13-A98F60A8FD74}"/>
              </a:ext>
            </a:extLst>
          </p:cNvPr>
          <p:cNvSpPr/>
          <p:nvPr/>
        </p:nvSpPr>
        <p:spPr>
          <a:xfrm>
            <a:off x="907600" y="1363336"/>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.head</a:t>
            </a:r>
            <a:r>
              <a:rPr lang="en-US" altLang="zh-TW" sz="2400" b="1" dirty="0">
                <a:solidFill>
                  <a:schemeClr val="dk1"/>
                </a:solidFill>
              </a:rPr>
              <a:t>( </a:t>
            </a:r>
            <a:r>
              <a:rPr lang="en-US" altLang="zh-TW" sz="2400" b="1" dirty="0">
                <a:solidFill>
                  <a:schemeClr val="tx1"/>
                </a:solidFill>
              </a:rPr>
              <a:t>n =</a:t>
            </a:r>
            <a:r>
              <a:rPr lang="en-US" altLang="zh-TW" sz="2400" b="1" dirty="0">
                <a:solidFill>
                  <a:schemeClr val="accent1"/>
                </a:solidFill>
              </a:rPr>
              <a:t> </a:t>
            </a:r>
            <a:r>
              <a:rPr lang="en-US" altLang="zh-TW" sz="2400" b="1" dirty="0">
                <a:solidFill>
                  <a:schemeClr val="dk1"/>
                </a:solidFill>
              </a:rPr>
              <a:t> </a:t>
            </a:r>
            <a:r>
              <a:rPr lang="en-US" altLang="zh-TW" sz="2400" b="1" dirty="0">
                <a:solidFill>
                  <a:schemeClr val="accent1"/>
                </a:solidFill>
              </a:rPr>
              <a:t>num</a:t>
            </a:r>
            <a:r>
              <a:rPr lang="en-US" altLang="zh-TW" sz="2400" b="1" dirty="0">
                <a:solidFill>
                  <a:schemeClr val="dk1"/>
                </a:solidFill>
              </a:rPr>
              <a:t> )		# </a:t>
            </a:r>
            <a:r>
              <a:rPr lang="zh-TW" altLang="en-US" sz="2400" b="1" dirty="0">
                <a:solidFill>
                  <a:schemeClr val="dk1"/>
                </a:solidFill>
              </a:rPr>
              <a:t>表格資料 </a:t>
            </a:r>
            <a:r>
              <a:rPr lang="en-US" altLang="zh-TW" sz="2400" b="1" dirty="0" err="1">
                <a:solidFill>
                  <a:schemeClr val="accent1"/>
                </a:solidFill>
              </a:rPr>
              <a:t>df</a:t>
            </a:r>
            <a:r>
              <a:rPr lang="en-US" altLang="zh-TW" sz="2400" b="1" dirty="0">
                <a:solidFill>
                  <a:schemeClr val="dk1"/>
                </a:solidFill>
              </a:rPr>
              <a:t> </a:t>
            </a:r>
            <a:r>
              <a:rPr lang="zh-TW" altLang="en-US" sz="2400" b="1" dirty="0">
                <a:solidFill>
                  <a:schemeClr val="dk1"/>
                </a:solidFill>
              </a:rPr>
              <a:t>的前 </a:t>
            </a:r>
            <a:r>
              <a:rPr lang="en-US" altLang="zh-TW" sz="2400" b="1" dirty="0">
                <a:solidFill>
                  <a:schemeClr val="accent1"/>
                </a:solidFill>
              </a:rPr>
              <a:t>num</a:t>
            </a:r>
            <a:r>
              <a:rPr lang="en-US" altLang="zh-TW" sz="2400" b="1" dirty="0">
                <a:solidFill>
                  <a:schemeClr val="dk1"/>
                </a:solidFill>
              </a:rPr>
              <a:t> </a:t>
            </a:r>
            <a:r>
              <a:rPr lang="zh-TW" altLang="en-US" sz="2400" b="1" dirty="0">
                <a:solidFill>
                  <a:schemeClr val="dk1"/>
                </a:solidFill>
              </a:rPr>
              <a:t>筆資料</a:t>
            </a:r>
            <a:endParaRPr lang="en-US" sz="2400" b="1" dirty="0">
              <a:solidFill>
                <a:schemeClr val="dk1"/>
              </a:solidFill>
            </a:endParaRPr>
          </a:p>
        </p:txBody>
      </p:sp>
      <p:sp>
        <p:nvSpPr>
          <p:cNvPr id="10" name="文字方塊 9">
            <a:extLst>
              <a:ext uri="{FF2B5EF4-FFF2-40B4-BE49-F238E27FC236}">
                <a16:creationId xmlns:a16="http://schemas.microsoft.com/office/drawing/2014/main" id="{F480D462-6CCA-CB97-4792-5AC35209D041}"/>
              </a:ext>
            </a:extLst>
          </p:cNvPr>
          <p:cNvSpPr txBox="1"/>
          <p:nvPr/>
        </p:nvSpPr>
        <p:spPr>
          <a:xfrm>
            <a:off x="801667" y="4840672"/>
            <a:ext cx="6013778" cy="1421928"/>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可以看到資料內總共有</a:t>
            </a:r>
            <a:r>
              <a:rPr lang="en-US" altLang="zh-TW" sz="2400" dirty="0">
                <a:solidFill>
                  <a:srgbClr val="FF0000"/>
                </a:solidFill>
                <a:latin typeface="Microsoft JhengHei"/>
                <a:ea typeface="Microsoft JhengHei"/>
              </a:rPr>
              <a:t>4</a:t>
            </a:r>
            <a:r>
              <a:rPr lang="zh-TW" altLang="en-US" sz="2400" dirty="0">
                <a:solidFill>
                  <a:srgbClr val="FF0000"/>
                </a:solidFill>
                <a:latin typeface="Microsoft JhengHei"/>
                <a:ea typeface="Microsoft JhengHei"/>
              </a:rPr>
              <a:t>個欄位，分別為</a:t>
            </a:r>
            <a:r>
              <a:rPr lang="en-US" altLang="zh-TW" sz="2400" dirty="0">
                <a:solidFill>
                  <a:srgbClr val="FF0000"/>
                </a:solidFill>
                <a:latin typeface="Microsoft JhengHei"/>
                <a:ea typeface="Microsoft JhengHei"/>
              </a:rPr>
              <a:t>State</a:t>
            </a:r>
            <a:r>
              <a:rPr lang="zh-TW" altLang="en-US" sz="2400" dirty="0">
                <a:solidFill>
                  <a:srgbClr val="FF0000"/>
                </a:solidFill>
                <a:latin typeface="Microsoft JhengHei"/>
                <a:ea typeface="Microsoft JhengHei"/>
              </a:rPr>
              <a:t>、</a:t>
            </a:r>
            <a:r>
              <a:rPr lang="en-US" altLang="zh-TW" sz="2400" dirty="0">
                <a:solidFill>
                  <a:srgbClr val="FF0000"/>
                </a:solidFill>
                <a:latin typeface="Microsoft JhengHei"/>
                <a:ea typeface="Microsoft JhengHei"/>
              </a:rPr>
              <a:t>Status</a:t>
            </a:r>
            <a:r>
              <a:rPr lang="zh-TW" altLang="en-US" sz="2400" dirty="0">
                <a:solidFill>
                  <a:srgbClr val="FF0000"/>
                </a:solidFill>
                <a:latin typeface="Microsoft JhengHei"/>
                <a:ea typeface="Microsoft JhengHei"/>
              </a:rPr>
              <a:t>、</a:t>
            </a:r>
            <a:r>
              <a:rPr lang="en-US" altLang="zh-TW" sz="2400" dirty="0" err="1">
                <a:solidFill>
                  <a:srgbClr val="FF0000"/>
                </a:solidFill>
                <a:latin typeface="Microsoft JhengHei"/>
                <a:ea typeface="Microsoft JhengHei"/>
              </a:rPr>
              <a:t>CustomerCount</a:t>
            </a:r>
            <a:r>
              <a:rPr lang="zh-TW" altLang="en-US" sz="2400" dirty="0">
                <a:solidFill>
                  <a:srgbClr val="FF0000"/>
                </a:solidFill>
                <a:latin typeface="Microsoft JhengHei"/>
                <a:ea typeface="Microsoft JhengHei"/>
              </a:rPr>
              <a:t>、</a:t>
            </a:r>
            <a:r>
              <a:rPr lang="en-US" altLang="zh-TW" sz="2400" dirty="0" err="1">
                <a:solidFill>
                  <a:srgbClr val="FF0000"/>
                </a:solidFill>
                <a:latin typeface="Microsoft JhengHei"/>
                <a:ea typeface="Microsoft JhengHei"/>
              </a:rPr>
              <a:t>StatusDate</a:t>
            </a:r>
            <a:r>
              <a:rPr lang="zh-TW" altLang="en-US" sz="2400" dirty="0">
                <a:solidFill>
                  <a:srgbClr val="FF0000"/>
                </a:solidFill>
                <a:latin typeface="Microsoft JhengHei"/>
                <a:ea typeface="Microsoft JhengHei"/>
              </a:rPr>
              <a:t>，不同的欄位似乎有不同的資料類型 </a:t>
            </a:r>
            <a:r>
              <a:rPr lang="en-US" altLang="zh-TW" sz="2400" dirty="0">
                <a:solidFill>
                  <a:srgbClr val="FF0000"/>
                </a:solidFill>
                <a:latin typeface="Microsoft JhengHei"/>
                <a:ea typeface="Microsoft JhengHei"/>
              </a:rPr>
              <a:t>( </a:t>
            </a:r>
            <a:r>
              <a:rPr lang="zh-TW" altLang="en-US" sz="2400" dirty="0">
                <a:solidFill>
                  <a:srgbClr val="FF0000"/>
                </a:solidFill>
                <a:latin typeface="Microsoft JhengHei"/>
                <a:ea typeface="Microsoft JhengHei"/>
              </a:rPr>
              <a:t>數字、文字、日期</a:t>
            </a:r>
            <a:r>
              <a:rPr lang="en-US" altLang="zh-TW" sz="2400" dirty="0">
                <a:solidFill>
                  <a:srgbClr val="FF0000"/>
                </a:solidFill>
                <a:latin typeface="Microsoft JhengHei"/>
                <a:ea typeface="Microsoft JhengHei"/>
              </a:rPr>
              <a:t>)</a:t>
            </a:r>
            <a:r>
              <a:rPr lang="zh-TW" altLang="en-US" sz="2400" dirty="0">
                <a:solidFill>
                  <a:srgbClr val="FF0000"/>
                </a:solidFill>
                <a:latin typeface="Microsoft JhengHei"/>
                <a:ea typeface="Microsoft JhengHei"/>
              </a:rPr>
              <a:t>。</a:t>
            </a:r>
          </a:p>
        </p:txBody>
      </p:sp>
      <p:pic>
        <p:nvPicPr>
          <p:cNvPr id="8" name="圖片 7">
            <a:extLst>
              <a:ext uri="{FF2B5EF4-FFF2-40B4-BE49-F238E27FC236}">
                <a16:creationId xmlns:a16="http://schemas.microsoft.com/office/drawing/2014/main" id="{A4391B4B-B1D4-9D25-1AC3-3FED5FA79CD7}"/>
              </a:ext>
            </a:extLst>
          </p:cNvPr>
          <p:cNvPicPr>
            <a:picLocks noChangeAspect="1"/>
          </p:cNvPicPr>
          <p:nvPr/>
        </p:nvPicPr>
        <p:blipFill>
          <a:blip r:embed="rId2"/>
          <a:stretch>
            <a:fillRect/>
          </a:stretch>
        </p:blipFill>
        <p:spPr>
          <a:xfrm>
            <a:off x="7919516" y="2587009"/>
            <a:ext cx="3576484" cy="3675592"/>
          </a:xfrm>
          <a:prstGeom prst="rect">
            <a:avLst/>
          </a:prstGeom>
        </p:spPr>
      </p:pic>
    </p:spTree>
    <p:extLst>
      <p:ext uri="{BB962C8B-B14F-4D97-AF65-F5344CB8AC3E}">
        <p14:creationId xmlns:p14="http://schemas.microsoft.com/office/powerpoint/2010/main" val="406177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
          <p:cNvSpPr txBox="1">
            <a:spLocks noGrp="1"/>
          </p:cNvSpPr>
          <p:nvPr>
            <p:ph type="sldNum" idx="4294967295"/>
          </p:nvPr>
        </p:nvSpPr>
        <p:spPr>
          <a:xfrm>
            <a:off x="0" y="6535738"/>
            <a:ext cx="233363" cy="239712"/>
          </a:xfrm>
          <a:prstGeom prst="rect">
            <a:avLst/>
          </a:prstGeom>
          <a:noFill/>
          <a:ln>
            <a:noFill/>
          </a:ln>
        </p:spPr>
        <p:txBody>
          <a:bodyPr spcFirstLastPara="1" vert="horz" wrap="square" lIns="35700" tIns="35700" rIns="35700" bIns="35700" rtlCol="0" anchor="t" anchorCtr="0">
            <a:noAutofit/>
          </a:bodyPr>
          <a:lstStyle/>
          <a:p>
            <a:fld id="{00000000-1234-1234-1234-123412341234}" type="slidenum">
              <a:rPr lang="en-US" altLang="zh-TW"/>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CAA5B-FAEE-FAD9-2D90-452E7AB3C313}"/>
              </a:ext>
            </a:extLst>
          </p:cNvPr>
          <p:cNvSpPr>
            <a:spLocks noGrp="1"/>
          </p:cNvSpPr>
          <p:nvPr>
            <p:ph type="title"/>
          </p:nvPr>
        </p:nvSpPr>
        <p:spPr/>
        <p:txBody>
          <a:bodyPr/>
          <a:lstStyle/>
          <a:p>
            <a:r>
              <a:rPr lang="zh-TW" altLang="en-US" dirty="0"/>
              <a:t>觀察資料 </a:t>
            </a:r>
            <a:r>
              <a:rPr lang="en-US" altLang="zh-TW" dirty="0"/>
              <a:t>- head</a:t>
            </a:r>
            <a:endParaRPr lang="zh-TW" altLang="en-US" dirty="0"/>
          </a:p>
        </p:txBody>
      </p:sp>
      <p:sp>
        <p:nvSpPr>
          <p:cNvPr id="4" name="文字版面配置區 3">
            <a:extLst>
              <a:ext uri="{FF2B5EF4-FFF2-40B4-BE49-F238E27FC236}">
                <a16:creationId xmlns:a16="http://schemas.microsoft.com/office/drawing/2014/main" id="{D97415EF-5750-F54B-0B53-E7F4DDAF818E}"/>
              </a:ext>
            </a:extLst>
          </p:cNvPr>
          <p:cNvSpPr txBox="1">
            <a:spLocks noGrp="1"/>
          </p:cNvSpPr>
          <p:nvPr>
            <p:ph type="body" idx="1"/>
          </p:nvPr>
        </p:nvSpPr>
        <p:spPr>
          <a:xfrm>
            <a:off x="907600" y="1361400"/>
            <a:ext cx="10588400" cy="3594800"/>
          </a:xfrm>
          <a:prstGeom prst="rect">
            <a:avLst/>
          </a:prstGeom>
          <a:noFill/>
        </p:spPr>
        <p:txBody>
          <a:bodyPr wrap="square">
            <a:spAutoFit/>
          </a:bodyPr>
          <a:lstStyle/>
          <a:p>
            <a:r>
              <a:rPr lang="zh-TW" altLang="en-US" dirty="0"/>
              <a:t>另外最前面沒有欄位名稱的部分在 </a:t>
            </a:r>
            <a:r>
              <a:rPr lang="en-US" altLang="zh-TW" dirty="0"/>
              <a:t>Pandas </a:t>
            </a:r>
            <a:r>
              <a:rPr lang="zh-TW" altLang="en-US" dirty="0"/>
              <a:t>被稱為 </a:t>
            </a:r>
            <a:r>
              <a:rPr lang="en-US" altLang="zh-TW" dirty="0"/>
              <a:t>index ( </a:t>
            </a:r>
            <a:r>
              <a:rPr lang="zh-TW" altLang="en-US" dirty="0"/>
              <a:t>索引 </a:t>
            </a:r>
            <a:r>
              <a:rPr lang="en-US" altLang="zh-TW" dirty="0"/>
              <a:t>)</a:t>
            </a:r>
            <a:r>
              <a:rPr lang="zh-TW" altLang="en-US" dirty="0"/>
              <a:t>，在沒有指定索引的狀況下會自動由 </a:t>
            </a:r>
            <a:r>
              <a:rPr lang="en-US" altLang="zh-TW" dirty="0"/>
              <a:t>0 </a:t>
            </a:r>
            <a:r>
              <a:rPr lang="zh-TW" altLang="en-US" dirty="0"/>
              <a:t>開始作編號。</a:t>
            </a:r>
            <a:endParaRPr lang="en-US" altLang="zh-TW" dirty="0"/>
          </a:p>
          <a:p>
            <a:endParaRPr lang="en-US" altLang="zh-TW" dirty="0"/>
          </a:p>
          <a:p>
            <a:r>
              <a:rPr lang="zh-TW" altLang="en-US" dirty="0"/>
              <a:t>由於我們呈現的是前 </a:t>
            </a:r>
            <a:r>
              <a:rPr lang="en-US" altLang="zh-TW" dirty="0"/>
              <a:t>10 </a:t>
            </a:r>
            <a:r>
              <a:rPr lang="zh-TW" altLang="en-US" dirty="0"/>
              <a:t>筆資料，因此索引值為 </a:t>
            </a:r>
            <a:r>
              <a:rPr lang="en-US" altLang="zh-TW" dirty="0"/>
              <a:t>0 </a:t>
            </a:r>
            <a:r>
              <a:rPr lang="zh-TW" altLang="en-US" dirty="0"/>
              <a:t>到 </a:t>
            </a:r>
            <a:r>
              <a:rPr lang="en-US" altLang="zh-TW" dirty="0"/>
              <a:t>9</a:t>
            </a:r>
            <a:r>
              <a:rPr lang="zh-TW" altLang="en-US" dirty="0"/>
              <a:t>。然而除了用數字之外列索引也可以是字串甚至是時間類型的格式。</a:t>
            </a:r>
          </a:p>
        </p:txBody>
      </p:sp>
    </p:spTree>
    <p:extLst>
      <p:ext uri="{BB962C8B-B14F-4D97-AF65-F5344CB8AC3E}">
        <p14:creationId xmlns:p14="http://schemas.microsoft.com/office/powerpoint/2010/main" val="1960254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5ECBC6-E260-2218-B9D0-330E87EE0696}"/>
              </a:ext>
            </a:extLst>
          </p:cNvPr>
          <p:cNvSpPr>
            <a:spLocks noGrp="1"/>
          </p:cNvSpPr>
          <p:nvPr>
            <p:ph type="title"/>
          </p:nvPr>
        </p:nvSpPr>
        <p:spPr/>
        <p:txBody>
          <a:bodyPr>
            <a:normAutofit/>
          </a:bodyPr>
          <a:lstStyle/>
          <a:p>
            <a:r>
              <a:rPr lang="zh-TW" altLang="en-US" dirty="0"/>
              <a:t>觀察資料 </a:t>
            </a:r>
            <a:r>
              <a:rPr lang="en-US" altLang="zh-TW" dirty="0"/>
              <a:t>– sample</a:t>
            </a:r>
            <a:endParaRPr lang="zh-TW" altLang="en-US" dirty="0"/>
          </a:p>
        </p:txBody>
      </p:sp>
      <p:sp>
        <p:nvSpPr>
          <p:cNvPr id="3" name="文字版面配置區 2">
            <a:extLst>
              <a:ext uri="{FF2B5EF4-FFF2-40B4-BE49-F238E27FC236}">
                <a16:creationId xmlns:a16="http://schemas.microsoft.com/office/drawing/2014/main" id="{A51A0DBD-4F17-8E9A-6861-12BE92AD5D66}"/>
              </a:ext>
            </a:extLst>
          </p:cNvPr>
          <p:cNvSpPr>
            <a:spLocks noGrp="1"/>
          </p:cNvSpPr>
          <p:nvPr>
            <p:ph type="body" idx="1"/>
          </p:nvPr>
        </p:nvSpPr>
        <p:spPr>
          <a:xfrm>
            <a:off x="907600" y="1361400"/>
            <a:ext cx="5188400" cy="4901200"/>
          </a:xfrm>
        </p:spPr>
        <p:txBody>
          <a:bodyPr/>
          <a:lstStyle/>
          <a:p>
            <a:pPr marL="50800" indent="0">
              <a:buFont typeface="Arial"/>
              <a:buNone/>
            </a:pPr>
            <a:endParaRPr lang="en-US" altLang="zh-TW" dirty="0"/>
          </a:p>
          <a:p>
            <a:endParaRPr lang="en-US" altLang="zh-TW" dirty="0"/>
          </a:p>
          <a:p>
            <a:r>
              <a:rPr lang="zh-TW" altLang="en-US" dirty="0"/>
              <a:t>使用 </a:t>
            </a:r>
            <a:r>
              <a:rPr lang="en-US" altLang="zh-TW" dirty="0"/>
              <a:t>.sample( n = 6 ) </a:t>
            </a:r>
            <a:r>
              <a:rPr lang="zh-TW" altLang="en-US" dirty="0"/>
              <a:t>的方法隨機抽出 </a:t>
            </a:r>
            <a:r>
              <a:rPr lang="en-US" altLang="zh-TW" dirty="0"/>
              <a:t>6 </a:t>
            </a:r>
            <a:r>
              <a:rPr lang="zh-TW" altLang="en-US" dirty="0"/>
              <a:t>筆資料。可以看到是隨機抽出的資料，因此索引的順序是亂的。</a:t>
            </a:r>
          </a:p>
          <a:p>
            <a:endParaRPr lang="zh-TW" altLang="en-US" dirty="0"/>
          </a:p>
        </p:txBody>
      </p:sp>
      <p:sp>
        <p:nvSpPr>
          <p:cNvPr id="4" name="Google Shape;625;p88">
            <a:extLst>
              <a:ext uri="{FF2B5EF4-FFF2-40B4-BE49-F238E27FC236}">
                <a16:creationId xmlns:a16="http://schemas.microsoft.com/office/drawing/2014/main" id="{CEDA1099-82F0-6195-7C13-A98F60A8FD74}"/>
              </a:ext>
            </a:extLst>
          </p:cNvPr>
          <p:cNvSpPr/>
          <p:nvPr/>
        </p:nvSpPr>
        <p:spPr>
          <a:xfrm>
            <a:off x="907600" y="1356531"/>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.sample</a:t>
            </a:r>
            <a:r>
              <a:rPr lang="en-US" altLang="zh-TW" sz="2400" b="1" dirty="0">
                <a:solidFill>
                  <a:schemeClr val="dk1"/>
                </a:solidFill>
              </a:rPr>
              <a:t>( </a:t>
            </a:r>
            <a:r>
              <a:rPr lang="en-US" altLang="zh-TW" sz="2400" b="1" dirty="0">
                <a:solidFill>
                  <a:schemeClr val="tx1"/>
                </a:solidFill>
              </a:rPr>
              <a:t>n =</a:t>
            </a:r>
            <a:r>
              <a:rPr lang="en-US" altLang="zh-TW" sz="2400" b="1" dirty="0">
                <a:solidFill>
                  <a:schemeClr val="accent1"/>
                </a:solidFill>
              </a:rPr>
              <a:t> </a:t>
            </a:r>
            <a:r>
              <a:rPr lang="en-US" altLang="zh-TW" sz="2400" b="1" dirty="0">
                <a:solidFill>
                  <a:schemeClr val="dk1"/>
                </a:solidFill>
              </a:rPr>
              <a:t> </a:t>
            </a:r>
            <a:r>
              <a:rPr lang="en-US" altLang="zh-TW" sz="2400" b="1" dirty="0">
                <a:solidFill>
                  <a:schemeClr val="accent1"/>
                </a:solidFill>
              </a:rPr>
              <a:t>num</a:t>
            </a:r>
            <a:r>
              <a:rPr lang="en-US" altLang="zh-TW" sz="2400" b="1" dirty="0">
                <a:solidFill>
                  <a:schemeClr val="dk1"/>
                </a:solidFill>
              </a:rPr>
              <a:t> )		# </a:t>
            </a:r>
            <a:r>
              <a:rPr lang="zh-TW" altLang="en-US" sz="2400" b="1" dirty="0">
                <a:solidFill>
                  <a:schemeClr val="dk1"/>
                </a:solidFill>
              </a:rPr>
              <a:t>表格資料 </a:t>
            </a:r>
            <a:r>
              <a:rPr lang="en-US" altLang="zh-TW" sz="2400" b="1" dirty="0" err="1">
                <a:solidFill>
                  <a:schemeClr val="accent1"/>
                </a:solidFill>
              </a:rPr>
              <a:t>df</a:t>
            </a:r>
            <a:r>
              <a:rPr lang="en-US" altLang="zh-TW" sz="2400" b="1" dirty="0">
                <a:solidFill>
                  <a:schemeClr val="dk1"/>
                </a:solidFill>
              </a:rPr>
              <a:t> </a:t>
            </a:r>
            <a:r>
              <a:rPr lang="zh-TW" altLang="en-US" sz="2400" b="1" dirty="0">
                <a:solidFill>
                  <a:schemeClr val="dk1"/>
                </a:solidFill>
              </a:rPr>
              <a:t>隨機 </a:t>
            </a:r>
            <a:r>
              <a:rPr lang="en-US" altLang="zh-TW" sz="2400" b="1" dirty="0">
                <a:solidFill>
                  <a:schemeClr val="accent1"/>
                </a:solidFill>
              </a:rPr>
              <a:t>num</a:t>
            </a:r>
            <a:r>
              <a:rPr lang="en-US" altLang="zh-TW" sz="2400" b="1" dirty="0">
                <a:solidFill>
                  <a:schemeClr val="dk1"/>
                </a:solidFill>
              </a:rPr>
              <a:t> </a:t>
            </a:r>
            <a:r>
              <a:rPr lang="zh-TW" altLang="en-US" sz="2400" b="1" dirty="0">
                <a:solidFill>
                  <a:schemeClr val="dk1"/>
                </a:solidFill>
              </a:rPr>
              <a:t>筆資料</a:t>
            </a:r>
            <a:endParaRPr lang="en-US" sz="2400" b="1" dirty="0">
              <a:solidFill>
                <a:schemeClr val="dk1"/>
              </a:solidFill>
            </a:endParaRPr>
          </a:p>
        </p:txBody>
      </p:sp>
      <p:pic>
        <p:nvPicPr>
          <p:cNvPr id="6" name="圖片 5">
            <a:extLst>
              <a:ext uri="{FF2B5EF4-FFF2-40B4-BE49-F238E27FC236}">
                <a16:creationId xmlns:a16="http://schemas.microsoft.com/office/drawing/2014/main" id="{670B2291-0DAD-B8B8-B1F7-E4A567614A32}"/>
              </a:ext>
            </a:extLst>
          </p:cNvPr>
          <p:cNvPicPr>
            <a:picLocks noChangeAspect="1"/>
          </p:cNvPicPr>
          <p:nvPr/>
        </p:nvPicPr>
        <p:blipFill>
          <a:blip r:embed="rId2"/>
          <a:stretch>
            <a:fillRect/>
          </a:stretch>
        </p:blipFill>
        <p:spPr>
          <a:xfrm>
            <a:off x="6096000" y="2587009"/>
            <a:ext cx="5400000" cy="3675591"/>
          </a:xfrm>
          <a:prstGeom prst="rect">
            <a:avLst/>
          </a:prstGeom>
        </p:spPr>
      </p:pic>
    </p:spTree>
    <p:extLst>
      <p:ext uri="{BB962C8B-B14F-4D97-AF65-F5344CB8AC3E}">
        <p14:creationId xmlns:p14="http://schemas.microsoft.com/office/powerpoint/2010/main" val="1667254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物件的常用屬性與方法</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r>
              <a:rPr lang="zh-TW" altLang="en-US" sz="3470" dirty="0">
                <a:solidFill>
                  <a:srgbClr val="A6AAA9"/>
                </a:solidFill>
              </a:rPr>
              <a:t>欄位資料型態與描述</a:t>
            </a:r>
          </a:p>
        </p:txBody>
      </p:sp>
    </p:spTree>
    <p:extLst>
      <p:ext uri="{BB962C8B-B14F-4D97-AF65-F5344CB8AC3E}">
        <p14:creationId xmlns:p14="http://schemas.microsoft.com/office/powerpoint/2010/main" val="3035405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F49B269-52C3-FB88-FDDE-98A5DB059F7D}"/>
              </a:ext>
            </a:extLst>
          </p:cNvPr>
          <p:cNvSpPr>
            <a:spLocks noGrp="1"/>
          </p:cNvSpPr>
          <p:nvPr>
            <p:ph type="title"/>
          </p:nvPr>
        </p:nvSpPr>
        <p:spPr/>
        <p:txBody>
          <a:bodyPr/>
          <a:lstStyle/>
          <a:p>
            <a:r>
              <a:rPr lang="zh-TW" altLang="en-US" dirty="0"/>
              <a:t>欄位資料型態與描述</a:t>
            </a:r>
          </a:p>
        </p:txBody>
      </p:sp>
      <p:sp>
        <p:nvSpPr>
          <p:cNvPr id="5" name="文字版面配置區 4">
            <a:extLst>
              <a:ext uri="{FF2B5EF4-FFF2-40B4-BE49-F238E27FC236}">
                <a16:creationId xmlns:a16="http://schemas.microsoft.com/office/drawing/2014/main" id="{20F4F44F-5C2F-1EE6-BFAA-5BC5948BDC6D}"/>
              </a:ext>
            </a:extLst>
          </p:cNvPr>
          <p:cNvSpPr>
            <a:spLocks noGrp="1"/>
          </p:cNvSpPr>
          <p:nvPr>
            <p:ph type="body" idx="1"/>
          </p:nvPr>
        </p:nvSpPr>
        <p:spPr/>
        <p:txBody>
          <a:bodyPr/>
          <a:lstStyle/>
          <a:p>
            <a:endParaRPr lang="en-US" altLang="zh-TW" dirty="0"/>
          </a:p>
          <a:p>
            <a:endParaRPr lang="en-US" altLang="zh-TW" dirty="0"/>
          </a:p>
          <a:p>
            <a:r>
              <a:rPr lang="zh-TW" altLang="en-US" dirty="0"/>
              <a:t>透過 </a:t>
            </a:r>
            <a:r>
              <a:rPr lang="en-US" altLang="zh-TW" dirty="0"/>
              <a:t>.shape</a:t>
            </a:r>
            <a:r>
              <a:rPr lang="zh-TW" altLang="en-US" dirty="0"/>
              <a:t> 屬性得到資料筆數與欄位數量，大家應該可以發現到這與 </a:t>
            </a:r>
            <a:r>
              <a:rPr lang="en-US" altLang="zh-TW" dirty="0" err="1"/>
              <a:t>numpy</a:t>
            </a:r>
            <a:r>
              <a:rPr lang="zh-TW" altLang="en-US" dirty="0"/>
              <a:t> 的使用方式非常類似。</a:t>
            </a:r>
          </a:p>
        </p:txBody>
      </p:sp>
      <p:sp>
        <p:nvSpPr>
          <p:cNvPr id="6" name="Google Shape;625;p88">
            <a:extLst>
              <a:ext uri="{FF2B5EF4-FFF2-40B4-BE49-F238E27FC236}">
                <a16:creationId xmlns:a16="http://schemas.microsoft.com/office/drawing/2014/main" id="{2E9929DB-317B-B5E0-87E3-99A8F57AED45}"/>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.shape</a:t>
            </a:r>
            <a:r>
              <a:rPr lang="en-US" altLang="zh-TW" sz="2400" b="1" dirty="0">
                <a:solidFill>
                  <a:schemeClr val="dk1"/>
                </a:solidFill>
              </a:rPr>
              <a:t>		# </a:t>
            </a:r>
            <a:r>
              <a:rPr lang="zh-TW" altLang="en-US" sz="2400" b="1" dirty="0">
                <a:solidFill>
                  <a:schemeClr val="dk1"/>
                </a:solidFill>
              </a:rPr>
              <a:t>回傳表格資料 </a:t>
            </a:r>
            <a:r>
              <a:rPr lang="en-US" altLang="zh-TW" sz="2400" b="1" dirty="0" err="1">
                <a:solidFill>
                  <a:schemeClr val="accent1"/>
                </a:solidFill>
              </a:rPr>
              <a:t>df</a:t>
            </a:r>
            <a:r>
              <a:rPr lang="en-US" altLang="zh-TW" sz="2400" b="1" dirty="0">
                <a:solidFill>
                  <a:schemeClr val="dk1"/>
                </a:solidFill>
              </a:rPr>
              <a:t> </a:t>
            </a:r>
            <a:r>
              <a:rPr lang="zh-TW" altLang="en-US" sz="2400" b="1" dirty="0">
                <a:solidFill>
                  <a:schemeClr val="dk1"/>
                </a:solidFill>
              </a:rPr>
              <a:t>的大小</a:t>
            </a:r>
            <a:endParaRPr lang="en-US" sz="2400" b="1" dirty="0">
              <a:solidFill>
                <a:schemeClr val="dk1"/>
              </a:solidFill>
            </a:endParaRPr>
          </a:p>
        </p:txBody>
      </p:sp>
      <p:pic>
        <p:nvPicPr>
          <p:cNvPr id="9" name="圖片 8">
            <a:extLst>
              <a:ext uri="{FF2B5EF4-FFF2-40B4-BE49-F238E27FC236}">
                <a16:creationId xmlns:a16="http://schemas.microsoft.com/office/drawing/2014/main" id="{D131AFF6-1EF6-3520-1248-7209F89E2977}"/>
              </a:ext>
            </a:extLst>
          </p:cNvPr>
          <p:cNvPicPr>
            <a:picLocks noChangeAspect="1"/>
          </p:cNvPicPr>
          <p:nvPr/>
        </p:nvPicPr>
        <p:blipFill>
          <a:blip r:embed="rId2"/>
          <a:stretch>
            <a:fillRect/>
          </a:stretch>
        </p:blipFill>
        <p:spPr>
          <a:xfrm>
            <a:off x="907599" y="3739826"/>
            <a:ext cx="8516055" cy="2522774"/>
          </a:xfrm>
          <a:prstGeom prst="rect">
            <a:avLst/>
          </a:prstGeom>
        </p:spPr>
      </p:pic>
      <p:sp>
        <p:nvSpPr>
          <p:cNvPr id="3" name="文字方塊 2">
            <a:extLst>
              <a:ext uri="{FF2B5EF4-FFF2-40B4-BE49-F238E27FC236}">
                <a16:creationId xmlns:a16="http://schemas.microsoft.com/office/drawing/2014/main" id="{2FB8FA80-D5FA-1973-6AC2-55899211308B}"/>
              </a:ext>
            </a:extLst>
          </p:cNvPr>
          <p:cNvSpPr txBox="1"/>
          <p:nvPr/>
        </p:nvSpPr>
        <p:spPr>
          <a:xfrm>
            <a:off x="2598420" y="5837868"/>
            <a:ext cx="6995160" cy="424732"/>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可以發現這份資料包含 </a:t>
            </a:r>
            <a:r>
              <a:rPr lang="en-US" altLang="zh-TW" sz="2400" dirty="0">
                <a:solidFill>
                  <a:srgbClr val="FF0000"/>
                </a:solidFill>
                <a:latin typeface="Microsoft JhengHei"/>
                <a:ea typeface="Microsoft JhengHei"/>
              </a:rPr>
              <a:t>836</a:t>
            </a:r>
            <a:r>
              <a:rPr lang="zh-TW" altLang="en-US" sz="2400" dirty="0">
                <a:solidFill>
                  <a:srgbClr val="FF0000"/>
                </a:solidFill>
                <a:latin typeface="Microsoft JhengHei"/>
                <a:ea typeface="Microsoft JhengHei"/>
              </a:rPr>
              <a:t> 筆觀察值與 </a:t>
            </a:r>
            <a:r>
              <a:rPr lang="en-US" altLang="zh-TW" sz="2400" dirty="0">
                <a:solidFill>
                  <a:srgbClr val="FF0000"/>
                </a:solidFill>
                <a:latin typeface="Microsoft JhengHei"/>
                <a:ea typeface="Microsoft JhengHei"/>
              </a:rPr>
              <a:t>4</a:t>
            </a:r>
            <a:r>
              <a:rPr lang="zh-TW" altLang="en-US" sz="2400" dirty="0">
                <a:solidFill>
                  <a:srgbClr val="FF0000"/>
                </a:solidFill>
                <a:latin typeface="Microsoft JhengHei"/>
                <a:ea typeface="Microsoft JhengHei"/>
              </a:rPr>
              <a:t> 個欄位。</a:t>
            </a:r>
          </a:p>
        </p:txBody>
      </p:sp>
    </p:spTree>
    <p:extLst>
      <p:ext uri="{BB962C8B-B14F-4D97-AF65-F5344CB8AC3E}">
        <p14:creationId xmlns:p14="http://schemas.microsoft.com/office/powerpoint/2010/main" val="1065944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F49B269-52C3-FB88-FDDE-98A5DB059F7D}"/>
              </a:ext>
            </a:extLst>
          </p:cNvPr>
          <p:cNvSpPr>
            <a:spLocks noGrp="1"/>
          </p:cNvSpPr>
          <p:nvPr>
            <p:ph type="title"/>
          </p:nvPr>
        </p:nvSpPr>
        <p:spPr/>
        <p:txBody>
          <a:bodyPr/>
          <a:lstStyle/>
          <a:p>
            <a:r>
              <a:rPr lang="zh-TW" altLang="en-US" dirty="0"/>
              <a:t>欄位資料型態與描述</a:t>
            </a:r>
          </a:p>
        </p:txBody>
      </p:sp>
      <p:sp>
        <p:nvSpPr>
          <p:cNvPr id="5" name="文字版面配置區 4">
            <a:extLst>
              <a:ext uri="{FF2B5EF4-FFF2-40B4-BE49-F238E27FC236}">
                <a16:creationId xmlns:a16="http://schemas.microsoft.com/office/drawing/2014/main" id="{20F4F44F-5C2F-1EE6-BFAA-5BC5948BDC6D}"/>
              </a:ext>
            </a:extLst>
          </p:cNvPr>
          <p:cNvSpPr>
            <a:spLocks noGrp="1"/>
          </p:cNvSpPr>
          <p:nvPr>
            <p:ph type="body" idx="1"/>
          </p:nvPr>
        </p:nvSpPr>
        <p:spPr/>
        <p:txBody>
          <a:bodyPr/>
          <a:lstStyle/>
          <a:p>
            <a:pPr marL="50800" indent="0">
              <a:buNone/>
            </a:pPr>
            <a:endParaRPr lang="en-US" altLang="zh-TW" dirty="0"/>
          </a:p>
          <a:p>
            <a:pPr marL="50800" indent="0">
              <a:buNone/>
            </a:pPr>
            <a:endParaRPr lang="en-US" altLang="zh-TW" dirty="0"/>
          </a:p>
          <a:p>
            <a:endParaRPr lang="zh-TW" altLang="en-US" dirty="0"/>
          </a:p>
          <a:p>
            <a:endParaRPr lang="en-US" altLang="zh-TW" dirty="0"/>
          </a:p>
          <a:p>
            <a:endParaRPr lang="zh-TW" altLang="en-US" dirty="0"/>
          </a:p>
        </p:txBody>
      </p:sp>
      <p:sp>
        <p:nvSpPr>
          <p:cNvPr id="3" name="Google Shape;625;p88">
            <a:extLst>
              <a:ext uri="{FF2B5EF4-FFF2-40B4-BE49-F238E27FC236}">
                <a16:creationId xmlns:a16="http://schemas.microsoft.com/office/drawing/2014/main" id="{FE614F23-E7F0-41D2-ACE6-140B9A583CEC}"/>
              </a:ext>
            </a:extLst>
          </p:cNvPr>
          <p:cNvSpPr/>
          <p:nvPr/>
        </p:nvSpPr>
        <p:spPr>
          <a:xfrm>
            <a:off x="907599"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.columns</a:t>
            </a:r>
            <a:r>
              <a:rPr lang="en-US" altLang="zh-TW" sz="2400" b="1" dirty="0">
                <a:solidFill>
                  <a:schemeClr val="dk1"/>
                </a:solidFill>
              </a:rPr>
              <a:t>		# </a:t>
            </a:r>
            <a:r>
              <a:rPr lang="zh-TW" altLang="en-US" sz="2400" b="1" dirty="0">
                <a:solidFill>
                  <a:schemeClr val="dk1"/>
                </a:solidFill>
              </a:rPr>
              <a:t>回傳表格資料 </a:t>
            </a:r>
            <a:r>
              <a:rPr lang="en-US" altLang="zh-TW" sz="2400" b="1" dirty="0" err="1">
                <a:solidFill>
                  <a:schemeClr val="accent1"/>
                </a:solidFill>
              </a:rPr>
              <a:t>df</a:t>
            </a:r>
            <a:r>
              <a:rPr lang="en-US" altLang="zh-TW" sz="2400" b="1" dirty="0">
                <a:solidFill>
                  <a:schemeClr val="dk1"/>
                </a:solidFill>
              </a:rPr>
              <a:t> </a:t>
            </a:r>
            <a:r>
              <a:rPr lang="zh-TW" altLang="en-US" sz="2400" b="1" dirty="0">
                <a:solidFill>
                  <a:schemeClr val="dk1"/>
                </a:solidFill>
              </a:rPr>
              <a:t>的欄位名稱</a:t>
            </a:r>
            <a:endParaRPr lang="en-US" altLang="zh-TW" sz="2400" b="1" dirty="0">
              <a:solidFill>
                <a:schemeClr val="dk1"/>
              </a:solidFill>
            </a:endParaRPr>
          </a:p>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.index</a:t>
            </a:r>
            <a:r>
              <a:rPr lang="en-US" altLang="zh-TW" sz="2400" b="1" dirty="0">
                <a:solidFill>
                  <a:schemeClr val="dk1"/>
                </a:solidFill>
              </a:rPr>
              <a:t>		# </a:t>
            </a:r>
            <a:r>
              <a:rPr lang="zh-TW" altLang="en-US" sz="2400" b="1" dirty="0">
                <a:solidFill>
                  <a:schemeClr val="dk1"/>
                </a:solidFill>
              </a:rPr>
              <a:t>回傳表格資料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dk1"/>
                </a:solidFill>
              </a:rPr>
              <a:t>內的列索引</a:t>
            </a:r>
          </a:p>
        </p:txBody>
      </p:sp>
      <p:pic>
        <p:nvPicPr>
          <p:cNvPr id="6" name="圖片 5">
            <a:extLst>
              <a:ext uri="{FF2B5EF4-FFF2-40B4-BE49-F238E27FC236}">
                <a16:creationId xmlns:a16="http://schemas.microsoft.com/office/drawing/2014/main" id="{F83D92B9-DD6D-5B7D-74FC-CB217426873E}"/>
              </a:ext>
            </a:extLst>
          </p:cNvPr>
          <p:cNvPicPr>
            <a:picLocks noChangeAspect="1"/>
          </p:cNvPicPr>
          <p:nvPr/>
        </p:nvPicPr>
        <p:blipFill>
          <a:blip r:embed="rId2"/>
          <a:stretch>
            <a:fillRect/>
          </a:stretch>
        </p:blipFill>
        <p:spPr>
          <a:xfrm>
            <a:off x="907599" y="2637455"/>
            <a:ext cx="9238747" cy="3625145"/>
          </a:xfrm>
          <a:prstGeom prst="rect">
            <a:avLst/>
          </a:prstGeom>
        </p:spPr>
      </p:pic>
      <p:sp>
        <p:nvSpPr>
          <p:cNvPr id="9" name="文字方塊 8">
            <a:extLst>
              <a:ext uri="{FF2B5EF4-FFF2-40B4-BE49-F238E27FC236}">
                <a16:creationId xmlns:a16="http://schemas.microsoft.com/office/drawing/2014/main" id="{9FD8592D-72D9-5FBC-E622-BAEEA7B20D52}"/>
              </a:ext>
            </a:extLst>
          </p:cNvPr>
          <p:cNvSpPr txBox="1"/>
          <p:nvPr/>
        </p:nvSpPr>
        <p:spPr>
          <a:xfrm>
            <a:off x="5721096" y="2718036"/>
            <a:ext cx="5880971" cy="1421928"/>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這份資料的欄位名稱分別為 </a:t>
            </a:r>
            <a:r>
              <a:rPr lang="en-US" altLang="zh-TW" sz="2400" dirty="0">
                <a:solidFill>
                  <a:srgbClr val="FF0000"/>
                </a:solidFill>
                <a:latin typeface="Microsoft JhengHei"/>
                <a:ea typeface="Microsoft JhengHei"/>
              </a:rPr>
              <a:t>State</a:t>
            </a:r>
            <a:r>
              <a:rPr lang="zh-TW" altLang="en-US" sz="2400" dirty="0">
                <a:solidFill>
                  <a:srgbClr val="FF0000"/>
                </a:solidFill>
                <a:latin typeface="Microsoft JhengHei"/>
                <a:ea typeface="Microsoft JhengHei"/>
              </a:rPr>
              <a:t>、</a:t>
            </a:r>
            <a:r>
              <a:rPr lang="en-US" altLang="zh-TW" sz="2400" dirty="0">
                <a:solidFill>
                  <a:srgbClr val="FF0000"/>
                </a:solidFill>
                <a:latin typeface="Microsoft JhengHei"/>
                <a:ea typeface="Microsoft JhengHei"/>
              </a:rPr>
              <a:t>Status</a:t>
            </a:r>
            <a:r>
              <a:rPr lang="zh-TW" altLang="en-US" sz="2400" dirty="0">
                <a:solidFill>
                  <a:srgbClr val="FF0000"/>
                </a:solidFill>
                <a:latin typeface="Microsoft JhengHei"/>
                <a:ea typeface="Microsoft JhengHei"/>
              </a:rPr>
              <a:t>、</a:t>
            </a:r>
            <a:r>
              <a:rPr lang="en-US" altLang="zh-TW" sz="2400" dirty="0" err="1">
                <a:solidFill>
                  <a:srgbClr val="FF0000"/>
                </a:solidFill>
                <a:latin typeface="Microsoft JhengHei"/>
                <a:ea typeface="Microsoft JhengHei"/>
              </a:rPr>
              <a:t>CustomerCount</a:t>
            </a:r>
            <a:r>
              <a:rPr lang="zh-TW" altLang="en-US" sz="2400" dirty="0">
                <a:solidFill>
                  <a:srgbClr val="FF0000"/>
                </a:solidFill>
                <a:latin typeface="Microsoft JhengHei"/>
                <a:ea typeface="Microsoft JhengHei"/>
              </a:rPr>
              <a:t>、</a:t>
            </a:r>
            <a:r>
              <a:rPr lang="en-US" altLang="zh-TW" sz="2400" dirty="0" err="1">
                <a:solidFill>
                  <a:srgbClr val="FF0000"/>
                </a:solidFill>
                <a:latin typeface="Microsoft JhengHei"/>
                <a:ea typeface="Microsoft JhengHei"/>
              </a:rPr>
              <a:t>StatusDate</a:t>
            </a:r>
            <a:r>
              <a:rPr lang="zh-TW" altLang="en-US" sz="2400" dirty="0">
                <a:solidFill>
                  <a:srgbClr val="FF0000"/>
                </a:solidFill>
                <a:latin typeface="Microsoft JhengHei"/>
                <a:ea typeface="Microsoft JhengHei"/>
              </a:rPr>
              <a:t>；在這份資料中的列索引是從</a:t>
            </a:r>
            <a:r>
              <a:rPr lang="en-US" altLang="zh-TW" sz="2400" dirty="0">
                <a:solidFill>
                  <a:srgbClr val="FF0000"/>
                </a:solidFill>
                <a:latin typeface="Microsoft JhengHei"/>
                <a:ea typeface="Microsoft JhengHei"/>
              </a:rPr>
              <a:t>0</a:t>
            </a:r>
            <a:r>
              <a:rPr lang="zh-TW" altLang="en-US" sz="2400" dirty="0">
                <a:solidFill>
                  <a:srgbClr val="FF0000"/>
                </a:solidFill>
                <a:latin typeface="Microsoft JhengHei"/>
                <a:ea typeface="Microsoft JhengHei"/>
              </a:rPr>
              <a:t>到</a:t>
            </a:r>
            <a:r>
              <a:rPr lang="en-US" altLang="zh-TW" sz="2400" dirty="0">
                <a:solidFill>
                  <a:srgbClr val="FF0000"/>
                </a:solidFill>
                <a:latin typeface="Microsoft JhengHei"/>
                <a:ea typeface="Microsoft JhengHei"/>
              </a:rPr>
              <a:t>836</a:t>
            </a:r>
            <a:r>
              <a:rPr lang="zh-TW" altLang="en-US" sz="2400" dirty="0">
                <a:solidFill>
                  <a:srgbClr val="FF0000"/>
                </a:solidFill>
                <a:latin typeface="Microsoft JhengHei"/>
                <a:ea typeface="Microsoft JhengHei"/>
              </a:rPr>
              <a:t>的數值索引。</a:t>
            </a:r>
          </a:p>
        </p:txBody>
      </p:sp>
    </p:spTree>
    <p:extLst>
      <p:ext uri="{BB962C8B-B14F-4D97-AF65-F5344CB8AC3E}">
        <p14:creationId xmlns:p14="http://schemas.microsoft.com/office/powerpoint/2010/main" val="3941645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F49B269-52C3-FB88-FDDE-98A5DB059F7D}"/>
              </a:ext>
            </a:extLst>
          </p:cNvPr>
          <p:cNvSpPr>
            <a:spLocks noGrp="1"/>
          </p:cNvSpPr>
          <p:nvPr>
            <p:ph type="title"/>
          </p:nvPr>
        </p:nvSpPr>
        <p:spPr/>
        <p:txBody>
          <a:bodyPr/>
          <a:lstStyle/>
          <a:p>
            <a:r>
              <a:rPr lang="zh-TW" altLang="en-US" dirty="0"/>
              <a:t>欄位資料型態與描述</a:t>
            </a:r>
          </a:p>
        </p:txBody>
      </p:sp>
      <p:sp>
        <p:nvSpPr>
          <p:cNvPr id="3" name="文字版面配置區 2">
            <a:extLst>
              <a:ext uri="{FF2B5EF4-FFF2-40B4-BE49-F238E27FC236}">
                <a16:creationId xmlns:a16="http://schemas.microsoft.com/office/drawing/2014/main" id="{BC3A926F-FEE4-5EAB-E533-F46E4C20C725}"/>
              </a:ext>
            </a:extLst>
          </p:cNvPr>
          <p:cNvSpPr>
            <a:spLocks noGrp="1"/>
          </p:cNvSpPr>
          <p:nvPr>
            <p:ph type="body" idx="1"/>
          </p:nvPr>
        </p:nvSpPr>
        <p:spPr/>
        <p:txBody>
          <a:bodyPr/>
          <a:lstStyle/>
          <a:p>
            <a:endParaRPr lang="zh-TW" altLang="en-US" dirty="0"/>
          </a:p>
        </p:txBody>
      </p:sp>
      <p:sp>
        <p:nvSpPr>
          <p:cNvPr id="2" name="Google Shape;625;p88">
            <a:extLst>
              <a:ext uri="{FF2B5EF4-FFF2-40B4-BE49-F238E27FC236}">
                <a16:creationId xmlns:a16="http://schemas.microsoft.com/office/drawing/2014/main" id="{61276372-4268-58F8-237B-502EDBAC14B2}"/>
              </a:ext>
            </a:extLst>
          </p:cNvPr>
          <p:cNvSpPr/>
          <p:nvPr/>
        </p:nvSpPr>
        <p:spPr>
          <a:xfrm>
            <a:off x="907599" y="1361400"/>
            <a:ext cx="10979599"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.dtypes</a:t>
            </a:r>
            <a:r>
              <a:rPr lang="en-US" altLang="zh-TW" sz="2400" b="1" dirty="0">
                <a:solidFill>
                  <a:schemeClr val="dk1"/>
                </a:solidFill>
              </a:rPr>
              <a:t>	# </a:t>
            </a:r>
            <a:r>
              <a:rPr lang="zh-TW" altLang="en-US" sz="2400" b="1" dirty="0">
                <a:solidFill>
                  <a:schemeClr val="dk1"/>
                </a:solidFill>
              </a:rPr>
              <a:t>顯示表格資料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dk1"/>
                </a:solidFill>
              </a:rPr>
              <a:t>各個欄位的資料型態</a:t>
            </a:r>
            <a:endParaRPr lang="en-US" altLang="zh-TW" sz="2400" b="1" dirty="0">
              <a:solidFill>
                <a:schemeClr val="dk1"/>
              </a:solidFill>
            </a:endParaRPr>
          </a:p>
          <a:p>
            <a:pPr>
              <a:lnSpc>
                <a:spcPct val="115000"/>
              </a:lnSpc>
              <a:buClr>
                <a:schemeClr val="dk1"/>
              </a:buClr>
              <a:buSzPts val="1100"/>
            </a:pPr>
            <a:r>
              <a:rPr lang="en-US" altLang="zh-TW" sz="2400" b="1" dirty="0">
                <a:solidFill>
                  <a:schemeClr val="accent1"/>
                </a:solidFill>
              </a:rPr>
              <a:t>df</a:t>
            </a:r>
            <a:r>
              <a:rPr lang="en-US" altLang="zh-TW" sz="2400" b="1" dirty="0">
                <a:solidFill>
                  <a:schemeClr val="dk1"/>
                </a:solidFill>
              </a:rPr>
              <a:t>.info	# </a:t>
            </a:r>
            <a:r>
              <a:rPr lang="zh-TW" altLang="en-US" sz="2400" b="1" dirty="0">
                <a:solidFill>
                  <a:schemeClr val="dk1"/>
                </a:solidFill>
              </a:rPr>
              <a:t>顯示表格資料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dk1"/>
                </a:solidFill>
              </a:rPr>
              <a:t>各欄位數量、資料型態、以及記憶體使用量</a:t>
            </a:r>
          </a:p>
        </p:txBody>
      </p:sp>
      <p:pic>
        <p:nvPicPr>
          <p:cNvPr id="11" name="圖片 10">
            <a:extLst>
              <a:ext uri="{FF2B5EF4-FFF2-40B4-BE49-F238E27FC236}">
                <a16:creationId xmlns:a16="http://schemas.microsoft.com/office/drawing/2014/main" id="{D72ED074-1450-5022-F26A-DCF079F9DCCB}"/>
              </a:ext>
            </a:extLst>
          </p:cNvPr>
          <p:cNvPicPr>
            <a:picLocks noChangeAspect="1"/>
          </p:cNvPicPr>
          <p:nvPr/>
        </p:nvPicPr>
        <p:blipFill>
          <a:blip r:embed="rId2"/>
          <a:stretch>
            <a:fillRect/>
          </a:stretch>
        </p:blipFill>
        <p:spPr>
          <a:xfrm>
            <a:off x="907602" y="2394634"/>
            <a:ext cx="8226445" cy="2372036"/>
          </a:xfrm>
          <a:prstGeom prst="rect">
            <a:avLst/>
          </a:prstGeom>
        </p:spPr>
      </p:pic>
      <p:pic>
        <p:nvPicPr>
          <p:cNvPr id="13" name="圖片 12">
            <a:extLst>
              <a:ext uri="{FF2B5EF4-FFF2-40B4-BE49-F238E27FC236}">
                <a16:creationId xmlns:a16="http://schemas.microsoft.com/office/drawing/2014/main" id="{AD90C279-4620-1F7C-9B7A-B2D5364FA8C6}"/>
              </a:ext>
            </a:extLst>
          </p:cNvPr>
          <p:cNvPicPr>
            <a:picLocks noChangeAspect="1"/>
          </p:cNvPicPr>
          <p:nvPr/>
        </p:nvPicPr>
        <p:blipFill>
          <a:blip r:embed="rId3"/>
          <a:stretch>
            <a:fillRect/>
          </a:stretch>
        </p:blipFill>
        <p:spPr>
          <a:xfrm>
            <a:off x="6201800" y="2394634"/>
            <a:ext cx="5233005" cy="3867966"/>
          </a:xfrm>
          <a:prstGeom prst="rect">
            <a:avLst/>
          </a:prstGeom>
        </p:spPr>
      </p:pic>
    </p:spTree>
    <p:extLst>
      <p:ext uri="{BB962C8B-B14F-4D97-AF65-F5344CB8AC3E}">
        <p14:creationId xmlns:p14="http://schemas.microsoft.com/office/powerpoint/2010/main" val="1929035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2C2AD-84FE-EE0E-8D69-3781CABFC074}"/>
              </a:ext>
            </a:extLst>
          </p:cNvPr>
          <p:cNvSpPr>
            <a:spLocks noGrp="1"/>
          </p:cNvSpPr>
          <p:nvPr>
            <p:ph type="title"/>
          </p:nvPr>
        </p:nvSpPr>
        <p:spPr/>
        <p:txBody>
          <a:bodyPr/>
          <a:lstStyle/>
          <a:p>
            <a:r>
              <a:rPr lang="zh-TW" altLang="en-US" dirty="0"/>
              <a:t>欄位資料型態與描述</a:t>
            </a:r>
          </a:p>
        </p:txBody>
      </p:sp>
      <p:sp>
        <p:nvSpPr>
          <p:cNvPr id="3" name="文字版面配置區 2">
            <a:extLst>
              <a:ext uri="{FF2B5EF4-FFF2-40B4-BE49-F238E27FC236}">
                <a16:creationId xmlns:a16="http://schemas.microsoft.com/office/drawing/2014/main" id="{E731FD64-CF1A-3B30-50F9-9EB929EFE035}"/>
              </a:ext>
            </a:extLst>
          </p:cNvPr>
          <p:cNvSpPr>
            <a:spLocks noGrp="1"/>
          </p:cNvSpPr>
          <p:nvPr>
            <p:ph type="body" idx="1"/>
          </p:nvPr>
        </p:nvSpPr>
        <p:spPr/>
        <p:txBody>
          <a:bodyPr/>
          <a:lstStyle/>
          <a:p>
            <a:r>
              <a:rPr lang="zh-TW" altLang="en-US" dirty="0"/>
              <a:t>不同資料型態之間又有甚麼差異呢？我們用以下表格來幫大家整理吧。</a:t>
            </a:r>
          </a:p>
        </p:txBody>
      </p:sp>
      <p:pic>
        <p:nvPicPr>
          <p:cNvPr id="5" name="圖片 4">
            <a:extLst>
              <a:ext uri="{FF2B5EF4-FFF2-40B4-BE49-F238E27FC236}">
                <a16:creationId xmlns:a16="http://schemas.microsoft.com/office/drawing/2014/main" id="{FA838B72-81CB-A94E-5F1E-762A91676BF3}"/>
              </a:ext>
            </a:extLst>
          </p:cNvPr>
          <p:cNvPicPr>
            <a:picLocks noChangeAspect="1"/>
          </p:cNvPicPr>
          <p:nvPr/>
        </p:nvPicPr>
        <p:blipFill>
          <a:blip r:embed="rId2"/>
          <a:stretch>
            <a:fillRect/>
          </a:stretch>
        </p:blipFill>
        <p:spPr>
          <a:xfrm>
            <a:off x="907600" y="2457014"/>
            <a:ext cx="7276280" cy="3805585"/>
          </a:xfrm>
          <a:prstGeom prst="rect">
            <a:avLst/>
          </a:prstGeom>
        </p:spPr>
      </p:pic>
    </p:spTree>
    <p:extLst>
      <p:ext uri="{BB962C8B-B14F-4D97-AF65-F5344CB8AC3E}">
        <p14:creationId xmlns:p14="http://schemas.microsoft.com/office/powerpoint/2010/main" val="1221995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br>
              <a:rPr lang="en-US" altLang="zh-TW" dirty="0">
                <a:solidFill>
                  <a:srgbClr val="00B050"/>
                </a:solidFill>
              </a:rPr>
            </a:br>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物件的操作</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endParaRPr lang="zh-TW" altLang="en-US" sz="3470" dirty="0">
              <a:solidFill>
                <a:srgbClr val="A6AAA9"/>
              </a:solidFill>
            </a:endParaRPr>
          </a:p>
        </p:txBody>
      </p:sp>
    </p:spTree>
    <p:extLst>
      <p:ext uri="{BB962C8B-B14F-4D97-AF65-F5344CB8AC3E}">
        <p14:creationId xmlns:p14="http://schemas.microsoft.com/office/powerpoint/2010/main" val="3154258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br>
              <a:rPr lang="en-US" altLang="zh-TW" dirty="0">
                <a:solidFill>
                  <a:srgbClr val="00B050"/>
                </a:solidFill>
              </a:rPr>
            </a:br>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物件的操作</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r>
              <a:rPr lang="zh-TW" altLang="en-US" sz="3470" dirty="0">
                <a:solidFill>
                  <a:srgbClr val="A6AAA9"/>
                </a:solidFill>
              </a:rPr>
              <a:t>使用 </a:t>
            </a:r>
            <a:r>
              <a:rPr lang="en-US" altLang="zh-TW" sz="3470" dirty="0" err="1">
                <a:solidFill>
                  <a:srgbClr val="A6AAA9"/>
                </a:solidFill>
              </a:rPr>
              <a:t>dataframe</a:t>
            </a:r>
            <a:r>
              <a:rPr lang="zh-TW" altLang="en-US" sz="3470" dirty="0">
                <a:solidFill>
                  <a:srgbClr val="A6AAA9"/>
                </a:solidFill>
              </a:rPr>
              <a:t> 的索引</a:t>
            </a:r>
          </a:p>
        </p:txBody>
      </p:sp>
    </p:spTree>
    <p:extLst>
      <p:ext uri="{BB962C8B-B14F-4D97-AF65-F5344CB8AC3E}">
        <p14:creationId xmlns:p14="http://schemas.microsoft.com/office/powerpoint/2010/main" val="1144128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148343C-DCF5-5C86-6EBA-BB66C5939F48}"/>
              </a:ext>
            </a:extLst>
          </p:cNvPr>
          <p:cNvSpPr>
            <a:spLocks noGrp="1"/>
          </p:cNvSpPr>
          <p:nvPr>
            <p:ph type="title"/>
          </p:nvPr>
        </p:nvSpPr>
        <p:spPr/>
        <p:txBody>
          <a:bodyPr/>
          <a:lstStyle/>
          <a:p>
            <a:r>
              <a:rPr lang="en-US" altLang="zh-TW" dirty="0" err="1"/>
              <a:t>DataFrame</a:t>
            </a:r>
            <a:r>
              <a:rPr lang="en-US" altLang="zh-TW" dirty="0"/>
              <a:t> </a:t>
            </a:r>
            <a:r>
              <a:rPr lang="zh-TW" altLang="en-US" dirty="0"/>
              <a:t>物件的操作</a:t>
            </a:r>
          </a:p>
        </p:txBody>
      </p:sp>
      <p:sp>
        <p:nvSpPr>
          <p:cNvPr id="5" name="文字版面配置區 4">
            <a:extLst>
              <a:ext uri="{FF2B5EF4-FFF2-40B4-BE49-F238E27FC236}">
                <a16:creationId xmlns:a16="http://schemas.microsoft.com/office/drawing/2014/main" id="{FAD8F083-22B5-65D4-FC55-738F14FA25A6}"/>
              </a:ext>
            </a:extLst>
          </p:cNvPr>
          <p:cNvSpPr>
            <a:spLocks noGrp="1"/>
          </p:cNvSpPr>
          <p:nvPr>
            <p:ph type="body" idx="1"/>
          </p:nvPr>
        </p:nvSpPr>
        <p:spPr/>
        <p:txBody>
          <a:bodyPr/>
          <a:lstStyle/>
          <a:p>
            <a:r>
              <a:rPr lang="zh-TW" altLang="en-US" dirty="0"/>
              <a:t>在 </a:t>
            </a:r>
            <a:r>
              <a:rPr lang="en-US" altLang="zh-TW" dirty="0" err="1"/>
              <a:t>numpy</a:t>
            </a:r>
            <a:r>
              <a:rPr lang="zh-TW" altLang="en-US" dirty="0"/>
              <a:t> 套件裡面我們已經看過索引的用法，同樣地在 </a:t>
            </a:r>
            <a:r>
              <a:rPr lang="en-US" altLang="zh-TW" dirty="0"/>
              <a:t>pandas</a:t>
            </a:r>
            <a:r>
              <a:rPr lang="zh-TW" altLang="en-US" dirty="0"/>
              <a:t> 套件中我們也可以用類似的方法取出部分資料或元素。</a:t>
            </a:r>
            <a:r>
              <a:rPr lang="en-US" altLang="zh-TW" dirty="0"/>
              <a:t>(</a:t>
            </a:r>
            <a:r>
              <a:rPr lang="zh-TW" altLang="en-US" dirty="0"/>
              <a:t> 將 </a:t>
            </a:r>
            <a:r>
              <a:rPr lang="en-US" altLang="zh-TW" dirty="0"/>
              <a:t>pandas</a:t>
            </a:r>
            <a:r>
              <a:rPr lang="zh-TW" altLang="en-US" dirty="0"/>
              <a:t> 的 </a:t>
            </a:r>
            <a:r>
              <a:rPr lang="en-US" altLang="zh-TW" dirty="0" err="1"/>
              <a:t>dataframe</a:t>
            </a:r>
            <a:r>
              <a:rPr lang="zh-TW" altLang="en-US" dirty="0"/>
              <a:t> 想像成二維陣列即可</a:t>
            </a:r>
            <a:r>
              <a:rPr lang="en-US" altLang="zh-TW" dirty="0"/>
              <a:t>)</a:t>
            </a:r>
          </a:p>
          <a:p>
            <a:endParaRPr lang="en-US" altLang="zh-TW" dirty="0"/>
          </a:p>
          <a:p>
            <a:r>
              <a:rPr lang="zh-TW" altLang="en-US" dirty="0"/>
              <a:t>比較需要注意的是，在 </a:t>
            </a:r>
            <a:r>
              <a:rPr lang="en-US" altLang="zh-TW" dirty="0"/>
              <a:t>pandas</a:t>
            </a:r>
            <a:r>
              <a:rPr lang="zh-TW" altLang="en-US" dirty="0"/>
              <a:t> 中有兩種索引方式，分別為 </a:t>
            </a:r>
            <a:r>
              <a:rPr lang="en-US" altLang="zh-TW" dirty="0"/>
              <a:t>.</a:t>
            </a:r>
            <a:r>
              <a:rPr lang="en-US" altLang="zh-TW" dirty="0" err="1"/>
              <a:t>iloc</a:t>
            </a:r>
            <a:r>
              <a:rPr lang="zh-TW" altLang="en-US" dirty="0"/>
              <a:t> 與 </a:t>
            </a:r>
            <a:r>
              <a:rPr lang="en-US" altLang="zh-TW" dirty="0"/>
              <a:t>.loc</a:t>
            </a:r>
            <a:r>
              <a:rPr lang="zh-TW" altLang="en-US" dirty="0"/>
              <a:t> 兩種方法，若不注意的話可能會取到錯誤的元素。</a:t>
            </a:r>
          </a:p>
          <a:p>
            <a:endParaRPr lang="zh-TW" altLang="en-US" dirty="0"/>
          </a:p>
        </p:txBody>
      </p:sp>
    </p:spTree>
    <p:extLst>
      <p:ext uri="{BB962C8B-B14F-4D97-AF65-F5344CB8AC3E}">
        <p14:creationId xmlns:p14="http://schemas.microsoft.com/office/powerpoint/2010/main" val="1511304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23B07C-3ACE-9074-0C9D-E72E2431D071}"/>
              </a:ext>
            </a:extLst>
          </p:cNvPr>
          <p:cNvSpPr>
            <a:spLocks noGrp="1"/>
          </p:cNvSpPr>
          <p:nvPr>
            <p:ph type="title"/>
          </p:nvPr>
        </p:nvSpPr>
        <p:spPr/>
        <p:txBody>
          <a:bodyPr/>
          <a:lstStyle/>
          <a:p>
            <a:pPr algn="ctr"/>
            <a:br>
              <a:rPr lang="en-US" altLang="zh-TW" dirty="0"/>
            </a:br>
            <a:r>
              <a:rPr lang="zh-TW" altLang="en-US" dirty="0"/>
              <a:t>課程內容</a:t>
            </a:r>
          </a:p>
        </p:txBody>
      </p:sp>
      <p:sp>
        <p:nvSpPr>
          <p:cNvPr id="3" name="副標題 2">
            <a:extLst>
              <a:ext uri="{FF2B5EF4-FFF2-40B4-BE49-F238E27FC236}">
                <a16:creationId xmlns:a16="http://schemas.microsoft.com/office/drawing/2014/main" id="{D01213C8-156C-20DE-DBB6-90E3940B5C1B}"/>
              </a:ext>
            </a:extLst>
          </p:cNvPr>
          <p:cNvSpPr>
            <a:spLocks noGrp="1"/>
          </p:cNvSpPr>
          <p:nvPr>
            <p:ph type="subTitle" idx="1"/>
          </p:nvPr>
        </p:nvSpPr>
        <p:spPr/>
        <p:txBody>
          <a:bodyPr/>
          <a:lstStyle/>
          <a:p>
            <a:pPr marL="228600" lvl="0" indent="-50800" algn="ctr" rtl="0">
              <a:spcBef>
                <a:spcPts val="0"/>
              </a:spcBef>
              <a:spcAft>
                <a:spcPts val="600"/>
              </a:spcAft>
              <a:buClr>
                <a:schemeClr val="lt1"/>
              </a:buClr>
              <a:buSzPts val="2800"/>
              <a:buNone/>
            </a:pPr>
            <a:endParaRPr lang="zh-TW" altLang="en-US" dirty="0"/>
          </a:p>
          <a:p>
            <a:pPr marL="228600" lvl="0" indent="-50800" algn="ctr" rtl="0">
              <a:spcBef>
                <a:spcPts val="0"/>
              </a:spcBef>
              <a:spcAft>
                <a:spcPts val="600"/>
              </a:spcAft>
              <a:buClr>
                <a:schemeClr val="lt1"/>
              </a:buClr>
              <a:buSzPts val="2800"/>
              <a:buNone/>
            </a:pPr>
            <a:endParaRPr lang="zh-TW" altLang="en-US" dirty="0"/>
          </a:p>
          <a:p>
            <a:pPr marL="228600" lvl="0" indent="-50800" algn="ctr" rtl="0">
              <a:spcBef>
                <a:spcPts val="0"/>
              </a:spcBef>
              <a:spcAft>
                <a:spcPts val="600"/>
              </a:spcAft>
              <a:buClr>
                <a:schemeClr val="lt1"/>
              </a:buClr>
              <a:buSzPts val="2800"/>
              <a:buNone/>
            </a:pPr>
            <a:endParaRPr lang="zh-TW" altLang="en-US" dirty="0"/>
          </a:p>
          <a:p>
            <a:pPr marL="228600" lvl="0" indent="-50800" algn="ctr" rtl="0">
              <a:spcBef>
                <a:spcPts val="0"/>
              </a:spcBef>
              <a:spcAft>
                <a:spcPts val="600"/>
              </a:spcAft>
              <a:buClr>
                <a:schemeClr val="lt1"/>
              </a:buClr>
              <a:buSzPts val="2800"/>
              <a:buNone/>
            </a:pPr>
            <a:endParaRPr lang="zh-TW" altLang="en-US" dirty="0"/>
          </a:p>
          <a:p>
            <a:pPr marL="228600" lvl="0" indent="-50800" algn="ctr" rtl="0">
              <a:spcBef>
                <a:spcPts val="0"/>
              </a:spcBef>
              <a:spcAft>
                <a:spcPts val="600"/>
              </a:spcAft>
              <a:buClr>
                <a:schemeClr val="lt1"/>
              </a:buClr>
              <a:buSzPts val="2800"/>
              <a:buNone/>
            </a:pPr>
            <a:r>
              <a:rPr lang="en-US" altLang="zh-TW" dirty="0"/>
              <a:t>Pandas</a:t>
            </a:r>
            <a:endParaRPr lang="zh-TW" altLang="en-US" dirty="0"/>
          </a:p>
          <a:p>
            <a:endParaRPr lang="zh-TW" altLang="en-US" dirty="0"/>
          </a:p>
        </p:txBody>
      </p:sp>
      <p:sp>
        <p:nvSpPr>
          <p:cNvPr id="4" name="文字版面配置區 3">
            <a:extLst>
              <a:ext uri="{FF2B5EF4-FFF2-40B4-BE49-F238E27FC236}">
                <a16:creationId xmlns:a16="http://schemas.microsoft.com/office/drawing/2014/main" id="{2159C4C1-EBA1-A532-6F41-D6E48B442180}"/>
              </a:ext>
            </a:extLst>
          </p:cNvPr>
          <p:cNvSpPr>
            <a:spLocks noGrp="1"/>
          </p:cNvSpPr>
          <p:nvPr>
            <p:ph type="body" idx="2"/>
          </p:nvPr>
        </p:nvSpPr>
        <p:spPr/>
        <p:txBody>
          <a:bodyPr/>
          <a:lstStyle/>
          <a:p>
            <a:pPr marL="609585" indent="-507987"/>
            <a:endParaRPr lang="en-US" altLang="zh-TW" dirty="0"/>
          </a:p>
          <a:p>
            <a:pPr marL="609585" indent="-507987"/>
            <a:endParaRPr lang="en-US" altLang="zh-TW" dirty="0"/>
          </a:p>
          <a:p>
            <a:pPr marL="609585" indent="-507987"/>
            <a:endParaRPr lang="en-US" altLang="zh-TW" dirty="0"/>
          </a:p>
          <a:p>
            <a:pPr marL="101598" indent="0">
              <a:buNone/>
            </a:pPr>
            <a:endParaRPr lang="en-US" altLang="zh-TW" dirty="0"/>
          </a:p>
          <a:p>
            <a:pPr marL="609585" indent="-507987"/>
            <a:r>
              <a:rPr lang="en-US" altLang="zh-TW" dirty="0" err="1"/>
              <a:t>DataFrame</a:t>
            </a:r>
            <a:r>
              <a:rPr lang="en-US" altLang="zh-TW" dirty="0"/>
              <a:t> </a:t>
            </a:r>
            <a:r>
              <a:rPr lang="zh-TW" altLang="en-US" dirty="0"/>
              <a:t>物件的建立、讀取、與儲存</a:t>
            </a:r>
          </a:p>
          <a:p>
            <a:pPr marL="609585" indent="-507987"/>
            <a:r>
              <a:rPr lang="en-US" altLang="zh-TW" dirty="0" err="1"/>
              <a:t>DataFrame</a:t>
            </a:r>
            <a:r>
              <a:rPr lang="en-US" altLang="zh-TW" dirty="0"/>
              <a:t> </a:t>
            </a:r>
            <a:r>
              <a:rPr lang="zh-TW" altLang="en-US" dirty="0"/>
              <a:t>物件的常用屬性與方法</a:t>
            </a:r>
          </a:p>
          <a:p>
            <a:pPr marL="609585" indent="-507987"/>
            <a:r>
              <a:rPr lang="en-US" altLang="zh-TW" dirty="0" err="1"/>
              <a:t>DataFrame</a:t>
            </a:r>
            <a:r>
              <a:rPr lang="en-US" altLang="zh-TW" dirty="0"/>
              <a:t> </a:t>
            </a:r>
            <a:r>
              <a:rPr lang="zh-TW" altLang="en-US" dirty="0"/>
              <a:t>物件的操作</a:t>
            </a:r>
          </a:p>
          <a:p>
            <a:endParaRPr lang="zh-TW" altLang="en-US" dirty="0"/>
          </a:p>
        </p:txBody>
      </p:sp>
    </p:spTree>
    <p:extLst>
      <p:ext uri="{BB962C8B-B14F-4D97-AF65-F5344CB8AC3E}">
        <p14:creationId xmlns:p14="http://schemas.microsoft.com/office/powerpoint/2010/main" val="3550624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FFA184-B143-496D-6F8B-08E0B222089A}"/>
              </a:ext>
            </a:extLst>
          </p:cNvPr>
          <p:cNvSpPr>
            <a:spLocks noGrp="1"/>
          </p:cNvSpPr>
          <p:nvPr>
            <p:ph type="title"/>
          </p:nvPr>
        </p:nvSpPr>
        <p:spPr/>
        <p:txBody>
          <a:bodyPr>
            <a:normAutofit/>
          </a:bodyPr>
          <a:lstStyle/>
          <a:p>
            <a:r>
              <a:rPr lang="en-US" altLang="zh-TW" dirty="0" err="1"/>
              <a:t>DataFrame</a:t>
            </a:r>
            <a:r>
              <a:rPr lang="en-US" altLang="zh-TW" dirty="0"/>
              <a:t> </a:t>
            </a:r>
            <a:r>
              <a:rPr lang="zh-TW" altLang="en-US" dirty="0"/>
              <a:t>物件的操作 </a:t>
            </a:r>
            <a:r>
              <a:rPr lang="en-US" altLang="zh-TW" dirty="0"/>
              <a:t>– </a:t>
            </a:r>
            <a:r>
              <a:rPr lang="en-US" altLang="zh-TW" dirty="0" err="1"/>
              <a:t>iloc</a:t>
            </a:r>
            <a:endParaRPr lang="zh-TW" altLang="en-US" dirty="0"/>
          </a:p>
        </p:txBody>
      </p:sp>
      <p:sp>
        <p:nvSpPr>
          <p:cNvPr id="3" name="文字版面配置區 2">
            <a:extLst>
              <a:ext uri="{FF2B5EF4-FFF2-40B4-BE49-F238E27FC236}">
                <a16:creationId xmlns:a16="http://schemas.microsoft.com/office/drawing/2014/main" id="{9A331B55-6664-2376-0F32-AF508B5B89FC}"/>
              </a:ext>
            </a:extLst>
          </p:cNvPr>
          <p:cNvSpPr>
            <a:spLocks noGrp="1"/>
          </p:cNvSpPr>
          <p:nvPr>
            <p:ph type="body" idx="1"/>
          </p:nvPr>
        </p:nvSpPr>
        <p:spPr/>
        <p:txBody>
          <a:bodyPr/>
          <a:lstStyle/>
          <a:p>
            <a:endParaRPr lang="en-US" altLang="zh-TW" dirty="0"/>
          </a:p>
          <a:p>
            <a:endParaRPr lang="en-US" altLang="zh-TW" dirty="0"/>
          </a:p>
          <a:p>
            <a:r>
              <a:rPr lang="zh-TW" altLang="en-US" dirty="0"/>
              <a:t>在 </a:t>
            </a:r>
            <a:r>
              <a:rPr lang="en-US" altLang="zh-TW" dirty="0"/>
              <a:t>pandas</a:t>
            </a:r>
            <a:r>
              <a:rPr lang="zh-TW" altLang="en-US" dirty="0"/>
              <a:t> 中，</a:t>
            </a:r>
            <a:r>
              <a:rPr lang="en-US" altLang="zh-TW" dirty="0" err="1"/>
              <a:t>iloc</a:t>
            </a:r>
            <a:r>
              <a:rPr lang="zh-TW" altLang="en-US" dirty="0"/>
              <a:t> 的使用方式與 </a:t>
            </a:r>
            <a:r>
              <a:rPr lang="en-US" altLang="zh-TW" dirty="0" err="1"/>
              <a:t>numpy</a:t>
            </a:r>
            <a:r>
              <a:rPr lang="zh-TW" altLang="en-US" dirty="0"/>
              <a:t> 的索引方式相同。</a:t>
            </a:r>
            <a:endParaRPr lang="en-US" altLang="zh-TW" dirty="0"/>
          </a:p>
          <a:p>
            <a:endParaRPr lang="en-US" altLang="zh-TW" dirty="0"/>
          </a:p>
          <a:p>
            <a:pPr lvl="1">
              <a:buFont typeface="Wingdings" panose="05000000000000000000" pitchFamily="2" charset="2"/>
              <a:buChar char="Ø"/>
            </a:pPr>
            <a:r>
              <a:rPr lang="zh-TW" altLang="en-US" dirty="0"/>
              <a:t>選 </a:t>
            </a:r>
            <a:r>
              <a:rPr lang="en-US" altLang="zh-TW" dirty="0" err="1"/>
              <a:t>df</a:t>
            </a:r>
            <a:r>
              <a:rPr lang="zh-TW" altLang="en-US" dirty="0"/>
              <a:t> 中第一列第一欄的資料。</a:t>
            </a:r>
          </a:p>
          <a:p>
            <a:endParaRPr lang="zh-TW" altLang="en-US" dirty="0"/>
          </a:p>
          <a:p>
            <a:endParaRPr lang="zh-TW" altLang="en-US" dirty="0"/>
          </a:p>
        </p:txBody>
      </p:sp>
      <p:sp>
        <p:nvSpPr>
          <p:cNvPr id="4" name="Google Shape;625;p88">
            <a:extLst>
              <a:ext uri="{FF2B5EF4-FFF2-40B4-BE49-F238E27FC236}">
                <a16:creationId xmlns:a16="http://schemas.microsoft.com/office/drawing/2014/main" id="{87C8D4F3-84B9-C040-16C0-9B34E37C775C}"/>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.loc</a:t>
            </a:r>
            <a:r>
              <a:rPr lang="en-US" altLang="zh-TW" sz="2400" b="1" dirty="0">
                <a:solidFill>
                  <a:schemeClr val="dk1"/>
                </a:solidFill>
              </a:rPr>
              <a:t> [ </a:t>
            </a:r>
            <a:r>
              <a:rPr lang="en-US" altLang="zh-TW" sz="2400" b="1" dirty="0" err="1">
                <a:solidFill>
                  <a:schemeClr val="accent1"/>
                </a:solidFill>
              </a:rPr>
              <a:t>idx</a:t>
            </a:r>
            <a:r>
              <a:rPr lang="en-US" altLang="zh-TW" sz="2400" b="1" dirty="0">
                <a:solidFill>
                  <a:schemeClr val="dk1"/>
                </a:solidFill>
              </a:rPr>
              <a:t>, </a:t>
            </a:r>
            <a:r>
              <a:rPr lang="en-US" altLang="zh-TW" sz="2400" b="1" dirty="0">
                <a:solidFill>
                  <a:schemeClr val="accent1"/>
                </a:solidFill>
              </a:rPr>
              <a:t>col</a:t>
            </a:r>
            <a:r>
              <a:rPr lang="en-US" altLang="zh-TW" sz="2400" b="1" dirty="0">
                <a:solidFill>
                  <a:schemeClr val="dk1"/>
                </a:solidFill>
              </a:rPr>
              <a:t> ]		# </a:t>
            </a:r>
            <a:r>
              <a:rPr lang="zh-TW" altLang="en-US" sz="2400" b="1" dirty="0">
                <a:solidFill>
                  <a:schemeClr val="dk1"/>
                </a:solidFill>
              </a:rPr>
              <a:t>回傳表格資料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tx1"/>
                </a:solidFill>
              </a:rPr>
              <a:t>中</a:t>
            </a:r>
            <a:r>
              <a:rPr lang="zh-TW" altLang="en-US" sz="2400" b="1" dirty="0">
                <a:solidFill>
                  <a:schemeClr val="accent1"/>
                </a:solidFill>
              </a:rPr>
              <a:t> </a:t>
            </a:r>
            <a:r>
              <a:rPr lang="en-US" altLang="zh-TW" sz="2400" b="1" dirty="0">
                <a:solidFill>
                  <a:schemeClr val="accent1"/>
                </a:solidFill>
              </a:rPr>
              <a:t>col </a:t>
            </a:r>
            <a:r>
              <a:rPr lang="zh-TW" altLang="en-US" sz="2400" b="1" dirty="0">
                <a:solidFill>
                  <a:schemeClr val="tx1"/>
                </a:solidFill>
              </a:rPr>
              <a:t>欄位，</a:t>
            </a:r>
            <a:r>
              <a:rPr lang="en-US" altLang="zh-TW" sz="2400" b="1" dirty="0" err="1">
                <a:solidFill>
                  <a:schemeClr val="accent1"/>
                </a:solidFill>
              </a:rPr>
              <a:t>idx</a:t>
            </a:r>
            <a:r>
              <a:rPr lang="en-US" altLang="zh-TW" sz="2400" b="1" dirty="0">
                <a:solidFill>
                  <a:schemeClr val="tx1"/>
                </a:solidFill>
              </a:rPr>
              <a:t> </a:t>
            </a:r>
            <a:r>
              <a:rPr lang="zh-TW" altLang="en-US" sz="2400" b="1" dirty="0">
                <a:solidFill>
                  <a:schemeClr val="tx1"/>
                </a:solidFill>
              </a:rPr>
              <a:t>的索引</a:t>
            </a:r>
          </a:p>
        </p:txBody>
      </p:sp>
      <p:pic>
        <p:nvPicPr>
          <p:cNvPr id="6" name="圖片 5">
            <a:extLst>
              <a:ext uri="{FF2B5EF4-FFF2-40B4-BE49-F238E27FC236}">
                <a16:creationId xmlns:a16="http://schemas.microsoft.com/office/drawing/2014/main" id="{E72D6771-E344-0E83-CD79-732429178893}"/>
              </a:ext>
            </a:extLst>
          </p:cNvPr>
          <p:cNvPicPr>
            <a:picLocks noChangeAspect="1"/>
          </p:cNvPicPr>
          <p:nvPr/>
        </p:nvPicPr>
        <p:blipFill>
          <a:blip r:embed="rId2"/>
          <a:stretch>
            <a:fillRect/>
          </a:stretch>
        </p:blipFill>
        <p:spPr>
          <a:xfrm>
            <a:off x="907600" y="4590402"/>
            <a:ext cx="10588400" cy="1571146"/>
          </a:xfrm>
          <a:prstGeom prst="rect">
            <a:avLst/>
          </a:prstGeom>
        </p:spPr>
      </p:pic>
      <p:pic>
        <p:nvPicPr>
          <p:cNvPr id="15" name="圖片 14">
            <a:extLst>
              <a:ext uri="{FF2B5EF4-FFF2-40B4-BE49-F238E27FC236}">
                <a16:creationId xmlns:a16="http://schemas.microsoft.com/office/drawing/2014/main" id="{D01227B7-962A-09E4-B55A-35C8C573907A}"/>
              </a:ext>
            </a:extLst>
          </p:cNvPr>
          <p:cNvPicPr>
            <a:picLocks noChangeAspect="1"/>
          </p:cNvPicPr>
          <p:nvPr/>
        </p:nvPicPr>
        <p:blipFill>
          <a:blip r:embed="rId3"/>
          <a:stretch>
            <a:fillRect/>
          </a:stretch>
        </p:blipFill>
        <p:spPr>
          <a:xfrm>
            <a:off x="7115544" y="3760817"/>
            <a:ext cx="4380456" cy="1615158"/>
          </a:xfrm>
          <a:prstGeom prst="rect">
            <a:avLst/>
          </a:prstGeom>
        </p:spPr>
      </p:pic>
      <p:sp>
        <p:nvSpPr>
          <p:cNvPr id="10" name="文字方塊 9">
            <a:extLst>
              <a:ext uri="{FF2B5EF4-FFF2-40B4-BE49-F238E27FC236}">
                <a16:creationId xmlns:a16="http://schemas.microsoft.com/office/drawing/2014/main" id="{C830C1DC-9583-9DEC-89A8-DF84E70188D5}"/>
              </a:ext>
            </a:extLst>
          </p:cNvPr>
          <p:cNvSpPr txBox="1"/>
          <p:nvPr/>
        </p:nvSpPr>
        <p:spPr>
          <a:xfrm>
            <a:off x="3158490" y="5375975"/>
            <a:ext cx="5875020" cy="757130"/>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比較容易搞錯的地方是由於它後面接的是中括號而不是小括號</a:t>
            </a:r>
          </a:p>
        </p:txBody>
      </p:sp>
    </p:spTree>
    <p:extLst>
      <p:ext uri="{BB962C8B-B14F-4D97-AF65-F5344CB8AC3E}">
        <p14:creationId xmlns:p14="http://schemas.microsoft.com/office/powerpoint/2010/main" val="4156610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FFA184-B143-496D-6F8B-08E0B222089A}"/>
              </a:ext>
            </a:extLst>
          </p:cNvPr>
          <p:cNvSpPr>
            <a:spLocks noGrp="1"/>
          </p:cNvSpPr>
          <p:nvPr>
            <p:ph type="title"/>
          </p:nvPr>
        </p:nvSpPr>
        <p:spPr/>
        <p:txBody>
          <a:bodyPr>
            <a:normAutofit/>
          </a:bodyPr>
          <a:lstStyle/>
          <a:p>
            <a:r>
              <a:rPr lang="en-US" altLang="zh-TW" dirty="0" err="1"/>
              <a:t>DataFrame</a:t>
            </a:r>
            <a:r>
              <a:rPr lang="en-US" altLang="zh-TW" dirty="0"/>
              <a:t> </a:t>
            </a:r>
            <a:r>
              <a:rPr lang="zh-TW" altLang="en-US" dirty="0"/>
              <a:t>物件的操作 </a:t>
            </a:r>
            <a:r>
              <a:rPr lang="en-US" altLang="zh-TW" dirty="0"/>
              <a:t>– </a:t>
            </a:r>
            <a:r>
              <a:rPr lang="en-US" altLang="zh-TW" dirty="0" err="1"/>
              <a:t>iloc</a:t>
            </a:r>
            <a:endParaRPr lang="zh-TW" altLang="en-US" dirty="0"/>
          </a:p>
        </p:txBody>
      </p:sp>
      <p:sp>
        <p:nvSpPr>
          <p:cNvPr id="3" name="文字版面配置區 2">
            <a:extLst>
              <a:ext uri="{FF2B5EF4-FFF2-40B4-BE49-F238E27FC236}">
                <a16:creationId xmlns:a16="http://schemas.microsoft.com/office/drawing/2014/main" id="{9A331B55-6664-2376-0F32-AF508B5B89FC}"/>
              </a:ext>
            </a:extLst>
          </p:cNvPr>
          <p:cNvSpPr>
            <a:spLocks noGrp="1"/>
          </p:cNvSpPr>
          <p:nvPr>
            <p:ph type="body" idx="1"/>
          </p:nvPr>
        </p:nvSpPr>
        <p:spPr/>
        <p:txBody>
          <a:bodyPr>
            <a:normAutofit/>
          </a:bodyPr>
          <a:lstStyle/>
          <a:p>
            <a:endParaRPr lang="en-US" altLang="zh-TW" dirty="0"/>
          </a:p>
          <a:p>
            <a:pPr marL="50800" indent="0">
              <a:buNone/>
            </a:pPr>
            <a:endParaRPr lang="en-US" altLang="zh-TW" dirty="0"/>
          </a:p>
          <a:p>
            <a:pPr lvl="1">
              <a:buFont typeface="Wingdings" panose="05000000000000000000" pitchFamily="2" charset="2"/>
              <a:buChar char="Ø"/>
            </a:pPr>
            <a:r>
              <a:rPr lang="zh-TW" altLang="en-US" dirty="0"/>
              <a:t>挑選 </a:t>
            </a:r>
            <a:r>
              <a:rPr lang="en-US" altLang="zh-TW" dirty="0" err="1"/>
              <a:t>df</a:t>
            </a:r>
            <a:r>
              <a:rPr lang="en-US" altLang="zh-TW" dirty="0"/>
              <a:t> </a:t>
            </a:r>
            <a:r>
              <a:rPr lang="zh-TW" altLang="en-US" dirty="0"/>
              <a:t>中第一欄的所有資料 </a:t>
            </a:r>
            <a:r>
              <a:rPr lang="en-US" altLang="zh-TW" dirty="0"/>
              <a:t>(</a:t>
            </a:r>
            <a:r>
              <a:rPr lang="zh-TW" altLang="en-US" dirty="0"/>
              <a:t> </a:t>
            </a:r>
            <a:r>
              <a:rPr lang="en-US" altLang="zh-TW" dirty="0" err="1"/>
              <a:t>df.iloc</a:t>
            </a:r>
            <a:r>
              <a:rPr lang="en-US" altLang="zh-TW" dirty="0"/>
              <a:t> [ 0 ])</a:t>
            </a:r>
            <a:r>
              <a:rPr lang="zh-TW" altLang="en-US" dirty="0"/>
              <a:t>。</a:t>
            </a:r>
            <a:endParaRPr lang="en-US" altLang="zh-TW" dirty="0"/>
          </a:p>
          <a:p>
            <a:pPr lvl="1">
              <a:buFont typeface="Wingdings" panose="05000000000000000000" pitchFamily="2" charset="2"/>
              <a:buChar char="Ø"/>
            </a:pPr>
            <a:endParaRPr lang="en-US" altLang="zh-TW" dirty="0"/>
          </a:p>
          <a:p>
            <a:pPr lvl="1">
              <a:buFont typeface="Wingdings" panose="05000000000000000000" pitchFamily="2" charset="2"/>
              <a:buChar char="Ø"/>
            </a:pPr>
            <a:r>
              <a:rPr lang="zh-TW" altLang="en-US" dirty="0"/>
              <a:t>挑選 </a:t>
            </a:r>
            <a:r>
              <a:rPr lang="en-US" altLang="zh-TW" dirty="0" err="1"/>
              <a:t>df</a:t>
            </a:r>
            <a:r>
              <a:rPr lang="en-US" altLang="zh-TW" dirty="0"/>
              <a:t> </a:t>
            </a:r>
            <a:r>
              <a:rPr lang="zh-TW" altLang="en-US" dirty="0"/>
              <a:t>中第一列的所有資料 </a:t>
            </a:r>
            <a:r>
              <a:rPr lang="en-US" altLang="zh-TW" dirty="0"/>
              <a:t>(</a:t>
            </a:r>
            <a:r>
              <a:rPr lang="en-US" altLang="zh-TW" dirty="0" err="1"/>
              <a:t>df.iloc</a:t>
            </a:r>
            <a:r>
              <a:rPr lang="en-US" altLang="zh-TW" dirty="0"/>
              <a:t> [ :, 0 ] )</a:t>
            </a:r>
            <a:r>
              <a:rPr lang="zh-TW" altLang="en-US" dirty="0"/>
              <a:t>。</a:t>
            </a:r>
          </a:p>
          <a:p>
            <a:pPr lvl="1">
              <a:buFont typeface="Wingdings" panose="05000000000000000000" pitchFamily="2" charset="2"/>
              <a:buChar char="Ø"/>
            </a:pPr>
            <a:endParaRPr lang="zh-TW" altLang="en-US" dirty="0"/>
          </a:p>
        </p:txBody>
      </p:sp>
      <p:sp>
        <p:nvSpPr>
          <p:cNvPr id="4" name="Google Shape;625;p88">
            <a:extLst>
              <a:ext uri="{FF2B5EF4-FFF2-40B4-BE49-F238E27FC236}">
                <a16:creationId xmlns:a16="http://schemas.microsoft.com/office/drawing/2014/main" id="{87C8D4F3-84B9-C040-16C0-9B34E37C775C}"/>
              </a:ext>
            </a:extLst>
          </p:cNvPr>
          <p:cNvSpPr/>
          <p:nvPr/>
        </p:nvSpPr>
        <p:spPr>
          <a:xfrm>
            <a:off x="907600" y="1361400"/>
            <a:ext cx="10551648"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.loc</a:t>
            </a:r>
            <a:r>
              <a:rPr lang="en-US" altLang="zh-TW" sz="2400" b="1" dirty="0">
                <a:solidFill>
                  <a:schemeClr val="dk1"/>
                </a:solidFill>
              </a:rPr>
              <a:t> [ </a:t>
            </a:r>
            <a:r>
              <a:rPr lang="en-US" altLang="zh-TW" sz="2400" b="1" dirty="0" err="1">
                <a:solidFill>
                  <a:schemeClr val="accent1"/>
                </a:solidFill>
              </a:rPr>
              <a:t>idx</a:t>
            </a:r>
            <a:r>
              <a:rPr lang="en-US" altLang="zh-TW" sz="2400" b="1" dirty="0">
                <a:solidFill>
                  <a:schemeClr val="dk1"/>
                </a:solidFill>
              </a:rPr>
              <a:t>, </a:t>
            </a:r>
            <a:r>
              <a:rPr lang="en-US" altLang="zh-TW" sz="2400" b="1" dirty="0">
                <a:solidFill>
                  <a:schemeClr val="accent1"/>
                </a:solidFill>
              </a:rPr>
              <a:t>col</a:t>
            </a:r>
            <a:r>
              <a:rPr lang="en-US" altLang="zh-TW" sz="2400" b="1" dirty="0">
                <a:solidFill>
                  <a:schemeClr val="dk1"/>
                </a:solidFill>
              </a:rPr>
              <a:t> ]		# </a:t>
            </a:r>
            <a:r>
              <a:rPr lang="zh-TW" altLang="en-US" sz="2400" b="1" dirty="0">
                <a:solidFill>
                  <a:schemeClr val="dk1"/>
                </a:solidFill>
              </a:rPr>
              <a:t>回傳表格資料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tx1"/>
                </a:solidFill>
              </a:rPr>
              <a:t>中</a:t>
            </a:r>
            <a:r>
              <a:rPr lang="zh-TW" altLang="en-US" sz="2400" b="1" dirty="0">
                <a:solidFill>
                  <a:schemeClr val="accent1"/>
                </a:solidFill>
              </a:rPr>
              <a:t> </a:t>
            </a:r>
            <a:r>
              <a:rPr lang="en-US" altLang="zh-TW" sz="2400" b="1" dirty="0">
                <a:solidFill>
                  <a:schemeClr val="accent1"/>
                </a:solidFill>
              </a:rPr>
              <a:t>col </a:t>
            </a:r>
            <a:r>
              <a:rPr lang="zh-TW" altLang="en-US" sz="2400" b="1" dirty="0">
                <a:solidFill>
                  <a:schemeClr val="tx1"/>
                </a:solidFill>
              </a:rPr>
              <a:t>欄位，</a:t>
            </a:r>
            <a:r>
              <a:rPr lang="en-US" altLang="zh-TW" sz="2400" b="1" dirty="0" err="1">
                <a:solidFill>
                  <a:schemeClr val="accent1"/>
                </a:solidFill>
              </a:rPr>
              <a:t>idx</a:t>
            </a:r>
            <a:r>
              <a:rPr lang="en-US" altLang="zh-TW" sz="2400" b="1" dirty="0">
                <a:solidFill>
                  <a:schemeClr val="tx1"/>
                </a:solidFill>
              </a:rPr>
              <a:t> </a:t>
            </a:r>
            <a:r>
              <a:rPr lang="zh-TW" altLang="en-US" sz="2400" b="1" dirty="0">
                <a:solidFill>
                  <a:schemeClr val="tx1"/>
                </a:solidFill>
              </a:rPr>
              <a:t>的索引</a:t>
            </a:r>
          </a:p>
        </p:txBody>
      </p:sp>
      <p:pic>
        <p:nvPicPr>
          <p:cNvPr id="7" name="圖片 6">
            <a:extLst>
              <a:ext uri="{FF2B5EF4-FFF2-40B4-BE49-F238E27FC236}">
                <a16:creationId xmlns:a16="http://schemas.microsoft.com/office/drawing/2014/main" id="{A54402C3-8527-386E-8B7F-78E18A5BAACC}"/>
              </a:ext>
            </a:extLst>
          </p:cNvPr>
          <p:cNvPicPr>
            <a:picLocks noChangeAspect="1"/>
          </p:cNvPicPr>
          <p:nvPr/>
        </p:nvPicPr>
        <p:blipFill>
          <a:blip r:embed="rId2"/>
          <a:stretch>
            <a:fillRect/>
          </a:stretch>
        </p:blipFill>
        <p:spPr>
          <a:xfrm>
            <a:off x="4174335" y="3870190"/>
            <a:ext cx="3484354" cy="2987810"/>
          </a:xfrm>
          <a:prstGeom prst="rect">
            <a:avLst/>
          </a:prstGeom>
        </p:spPr>
      </p:pic>
      <p:pic>
        <p:nvPicPr>
          <p:cNvPr id="6" name="圖片 5">
            <a:extLst>
              <a:ext uri="{FF2B5EF4-FFF2-40B4-BE49-F238E27FC236}">
                <a16:creationId xmlns:a16="http://schemas.microsoft.com/office/drawing/2014/main" id="{C1CBE0C1-7B97-1A31-074D-81541EB9A7F8}"/>
              </a:ext>
            </a:extLst>
          </p:cNvPr>
          <p:cNvPicPr>
            <a:picLocks noChangeAspect="1"/>
          </p:cNvPicPr>
          <p:nvPr/>
        </p:nvPicPr>
        <p:blipFill>
          <a:blip r:embed="rId3"/>
          <a:stretch>
            <a:fillRect/>
          </a:stretch>
        </p:blipFill>
        <p:spPr>
          <a:xfrm>
            <a:off x="907600" y="3870190"/>
            <a:ext cx="3283741" cy="1619794"/>
          </a:xfrm>
          <a:prstGeom prst="rect">
            <a:avLst/>
          </a:prstGeom>
        </p:spPr>
      </p:pic>
    </p:spTree>
    <p:extLst>
      <p:ext uri="{BB962C8B-B14F-4D97-AF65-F5344CB8AC3E}">
        <p14:creationId xmlns:p14="http://schemas.microsoft.com/office/powerpoint/2010/main" val="4053951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0BCE160-9B12-8E90-D5C1-622E7B09BC5C}"/>
              </a:ext>
            </a:extLst>
          </p:cNvPr>
          <p:cNvSpPr>
            <a:spLocks noGrp="1"/>
          </p:cNvSpPr>
          <p:nvPr>
            <p:ph type="title"/>
          </p:nvPr>
        </p:nvSpPr>
        <p:spPr/>
        <p:txBody>
          <a:bodyPr/>
          <a:lstStyle/>
          <a:p>
            <a:r>
              <a:rPr lang="en-US" altLang="zh-TW" dirty="0" err="1"/>
              <a:t>DataFrame</a:t>
            </a:r>
            <a:r>
              <a:rPr lang="en-US" altLang="zh-TW" dirty="0"/>
              <a:t> </a:t>
            </a:r>
            <a:r>
              <a:rPr lang="zh-TW" altLang="en-US" dirty="0"/>
              <a:t>物件的操作 </a:t>
            </a:r>
            <a:r>
              <a:rPr lang="en-US" altLang="zh-TW" dirty="0"/>
              <a:t>– loc</a:t>
            </a:r>
            <a:endParaRPr lang="zh-TW" altLang="en-US" dirty="0"/>
          </a:p>
        </p:txBody>
      </p:sp>
      <p:sp>
        <p:nvSpPr>
          <p:cNvPr id="5" name="文字版面配置區 4">
            <a:extLst>
              <a:ext uri="{FF2B5EF4-FFF2-40B4-BE49-F238E27FC236}">
                <a16:creationId xmlns:a16="http://schemas.microsoft.com/office/drawing/2014/main" id="{8135EEA1-2DA3-67A3-D379-8537F63F2D7B}"/>
              </a:ext>
            </a:extLst>
          </p:cNvPr>
          <p:cNvSpPr>
            <a:spLocks noGrp="1"/>
          </p:cNvSpPr>
          <p:nvPr>
            <p:ph type="body" idx="1"/>
          </p:nvPr>
        </p:nvSpPr>
        <p:spPr/>
        <p:txBody>
          <a:bodyPr/>
          <a:lstStyle/>
          <a:p>
            <a:endParaRPr lang="en-US" altLang="zh-TW" dirty="0"/>
          </a:p>
          <a:p>
            <a:endParaRPr lang="en-US" altLang="zh-TW" dirty="0"/>
          </a:p>
          <a:p>
            <a:r>
              <a:rPr lang="en-US" altLang="zh-TW" dirty="0"/>
              <a:t>.loc </a:t>
            </a:r>
            <a:r>
              <a:rPr lang="zh-TW" altLang="en-US" dirty="0"/>
              <a:t>與 </a:t>
            </a:r>
            <a:r>
              <a:rPr lang="en-US" altLang="zh-TW" dirty="0"/>
              <a:t>.</a:t>
            </a:r>
            <a:r>
              <a:rPr lang="en-US" altLang="zh-TW" dirty="0" err="1"/>
              <a:t>iloc</a:t>
            </a:r>
            <a:r>
              <a:rPr lang="en-US" altLang="zh-TW" dirty="0"/>
              <a:t> </a:t>
            </a:r>
            <a:r>
              <a:rPr lang="zh-TW" altLang="en-US" dirty="0"/>
              <a:t>的差異在於 </a:t>
            </a:r>
            <a:r>
              <a:rPr lang="en-US" altLang="zh-TW" dirty="0"/>
              <a:t>.</a:t>
            </a:r>
            <a:r>
              <a:rPr lang="en-US" altLang="zh-TW" dirty="0" err="1"/>
              <a:t>iloc</a:t>
            </a:r>
            <a:r>
              <a:rPr lang="en-US" altLang="zh-TW" dirty="0"/>
              <a:t> </a:t>
            </a:r>
            <a:r>
              <a:rPr lang="zh-TW" altLang="en-US" dirty="0"/>
              <a:t>接受的是數值索引，而 </a:t>
            </a:r>
            <a:r>
              <a:rPr lang="en-US" altLang="zh-TW" dirty="0"/>
              <a:t>.loc </a:t>
            </a:r>
            <a:r>
              <a:rPr lang="zh-TW" altLang="en-US" dirty="0"/>
              <a:t>的方法則接受的是列的索引與欄位名稱。</a:t>
            </a:r>
            <a:endParaRPr lang="en-US" altLang="zh-TW" dirty="0"/>
          </a:p>
          <a:p>
            <a:endParaRPr lang="en-US" altLang="zh-TW" dirty="0"/>
          </a:p>
          <a:p>
            <a:pPr lvl="1">
              <a:buFont typeface="Wingdings" panose="05000000000000000000" pitchFamily="2" charset="2"/>
              <a:buChar char="Ø"/>
            </a:pPr>
            <a:r>
              <a:rPr lang="zh-TW" altLang="en-US" dirty="0"/>
              <a:t>挑選 </a:t>
            </a:r>
            <a:r>
              <a:rPr lang="en-US" altLang="zh-TW" dirty="0"/>
              <a:t>index </a:t>
            </a:r>
            <a:r>
              <a:rPr lang="zh-TW" altLang="en-US" dirty="0"/>
              <a:t>為 </a:t>
            </a:r>
            <a:r>
              <a:rPr lang="en-US" altLang="zh-TW" dirty="0"/>
              <a:t>0 </a:t>
            </a:r>
            <a:r>
              <a:rPr lang="zh-TW" altLang="en-US" dirty="0"/>
              <a:t>且欄位為 </a:t>
            </a:r>
            <a:r>
              <a:rPr lang="en-US" altLang="zh-TW" dirty="0"/>
              <a:t>State </a:t>
            </a:r>
            <a:r>
              <a:rPr lang="zh-TW" altLang="en-US" dirty="0"/>
              <a:t>的資料。</a:t>
            </a:r>
          </a:p>
          <a:p>
            <a:endParaRPr lang="zh-TW" altLang="en-US" dirty="0"/>
          </a:p>
        </p:txBody>
      </p:sp>
      <p:sp>
        <p:nvSpPr>
          <p:cNvPr id="8" name="Google Shape;625;p88">
            <a:extLst>
              <a:ext uri="{FF2B5EF4-FFF2-40B4-BE49-F238E27FC236}">
                <a16:creationId xmlns:a16="http://schemas.microsoft.com/office/drawing/2014/main" id="{0E22C5DF-4134-FDB3-A709-B86FA72FC86B}"/>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.loc</a:t>
            </a:r>
            <a:r>
              <a:rPr lang="en-US" altLang="zh-TW" sz="2400" b="1" dirty="0">
                <a:solidFill>
                  <a:schemeClr val="dk1"/>
                </a:solidFill>
              </a:rPr>
              <a:t> [ </a:t>
            </a:r>
            <a:r>
              <a:rPr lang="en-US" altLang="zh-TW" sz="2400" b="1" dirty="0" err="1">
                <a:solidFill>
                  <a:schemeClr val="accent1"/>
                </a:solidFill>
              </a:rPr>
              <a:t>idx</a:t>
            </a:r>
            <a:r>
              <a:rPr lang="en-US" altLang="zh-TW" sz="2400" b="1" dirty="0">
                <a:solidFill>
                  <a:schemeClr val="dk1"/>
                </a:solidFill>
              </a:rPr>
              <a:t>, </a:t>
            </a:r>
            <a:r>
              <a:rPr lang="en-US" altLang="zh-TW" sz="2400" b="1" dirty="0">
                <a:solidFill>
                  <a:schemeClr val="accent1"/>
                </a:solidFill>
              </a:rPr>
              <a:t>col</a:t>
            </a:r>
            <a:r>
              <a:rPr lang="en-US" altLang="zh-TW" sz="2400" b="1" dirty="0">
                <a:solidFill>
                  <a:schemeClr val="dk1"/>
                </a:solidFill>
              </a:rPr>
              <a:t> ]		# </a:t>
            </a:r>
            <a:r>
              <a:rPr lang="zh-TW" altLang="en-US" sz="2400" b="1" dirty="0">
                <a:solidFill>
                  <a:schemeClr val="dk1"/>
                </a:solidFill>
              </a:rPr>
              <a:t>回傳表格資料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tx1"/>
                </a:solidFill>
              </a:rPr>
              <a:t>中</a:t>
            </a:r>
            <a:r>
              <a:rPr lang="zh-TW" altLang="en-US" sz="2400" b="1" dirty="0">
                <a:solidFill>
                  <a:schemeClr val="accent1"/>
                </a:solidFill>
              </a:rPr>
              <a:t> </a:t>
            </a:r>
            <a:r>
              <a:rPr lang="en-US" altLang="zh-TW" sz="2400" b="1" dirty="0">
                <a:solidFill>
                  <a:schemeClr val="accent1"/>
                </a:solidFill>
              </a:rPr>
              <a:t>col </a:t>
            </a:r>
            <a:r>
              <a:rPr lang="zh-TW" altLang="en-US" sz="2400" b="1" dirty="0">
                <a:solidFill>
                  <a:schemeClr val="tx1"/>
                </a:solidFill>
              </a:rPr>
              <a:t>欄位，</a:t>
            </a:r>
            <a:r>
              <a:rPr lang="en-US" altLang="zh-TW" sz="2400" b="1" dirty="0" err="1">
                <a:solidFill>
                  <a:schemeClr val="accent1"/>
                </a:solidFill>
              </a:rPr>
              <a:t>idx</a:t>
            </a:r>
            <a:r>
              <a:rPr lang="en-US" altLang="zh-TW" sz="2400" b="1" dirty="0">
                <a:solidFill>
                  <a:schemeClr val="tx1"/>
                </a:solidFill>
              </a:rPr>
              <a:t> </a:t>
            </a:r>
            <a:r>
              <a:rPr lang="zh-TW" altLang="en-US" sz="2400" b="1" dirty="0">
                <a:solidFill>
                  <a:schemeClr val="tx1"/>
                </a:solidFill>
              </a:rPr>
              <a:t>的索引</a:t>
            </a:r>
          </a:p>
        </p:txBody>
      </p:sp>
      <p:pic>
        <p:nvPicPr>
          <p:cNvPr id="2" name="圖片 1">
            <a:extLst>
              <a:ext uri="{FF2B5EF4-FFF2-40B4-BE49-F238E27FC236}">
                <a16:creationId xmlns:a16="http://schemas.microsoft.com/office/drawing/2014/main" id="{8274C746-ACAD-59AC-DAEA-8B9C2817E2AF}"/>
              </a:ext>
            </a:extLst>
          </p:cNvPr>
          <p:cNvPicPr>
            <a:picLocks noChangeAspect="1"/>
          </p:cNvPicPr>
          <p:nvPr/>
        </p:nvPicPr>
        <p:blipFill>
          <a:blip r:embed="rId2"/>
          <a:stretch>
            <a:fillRect/>
          </a:stretch>
        </p:blipFill>
        <p:spPr>
          <a:xfrm>
            <a:off x="907600" y="4636383"/>
            <a:ext cx="10800400" cy="1571146"/>
          </a:xfrm>
          <a:prstGeom prst="rect">
            <a:avLst/>
          </a:prstGeom>
        </p:spPr>
      </p:pic>
      <p:pic>
        <p:nvPicPr>
          <p:cNvPr id="11" name="圖片 10">
            <a:extLst>
              <a:ext uri="{FF2B5EF4-FFF2-40B4-BE49-F238E27FC236}">
                <a16:creationId xmlns:a16="http://schemas.microsoft.com/office/drawing/2014/main" id="{2270336C-DA14-9033-8AA4-F3B1E9F38364}"/>
              </a:ext>
            </a:extLst>
          </p:cNvPr>
          <p:cNvPicPr>
            <a:picLocks noChangeAspect="1"/>
          </p:cNvPicPr>
          <p:nvPr/>
        </p:nvPicPr>
        <p:blipFill>
          <a:blip r:embed="rId3"/>
          <a:stretch>
            <a:fillRect/>
          </a:stretch>
        </p:blipFill>
        <p:spPr>
          <a:xfrm>
            <a:off x="7607929" y="4709160"/>
            <a:ext cx="4083670" cy="1498369"/>
          </a:xfrm>
          <a:prstGeom prst="rect">
            <a:avLst/>
          </a:prstGeom>
        </p:spPr>
      </p:pic>
    </p:spTree>
    <p:extLst>
      <p:ext uri="{BB962C8B-B14F-4D97-AF65-F5344CB8AC3E}">
        <p14:creationId xmlns:p14="http://schemas.microsoft.com/office/powerpoint/2010/main" val="1350664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58C64F-4E80-3D77-A52E-468DF4FA5D4F}"/>
              </a:ext>
            </a:extLst>
          </p:cNvPr>
          <p:cNvSpPr>
            <a:spLocks noGrp="1"/>
          </p:cNvSpPr>
          <p:nvPr>
            <p:ph type="title"/>
          </p:nvPr>
        </p:nvSpPr>
        <p:spPr/>
        <p:txBody>
          <a:bodyPr/>
          <a:lstStyle/>
          <a:p>
            <a:r>
              <a:rPr lang="en-US" altLang="zh-TW" dirty="0" err="1"/>
              <a:t>DataFrame</a:t>
            </a:r>
            <a:r>
              <a:rPr lang="en-US" altLang="zh-TW" dirty="0"/>
              <a:t> </a:t>
            </a:r>
            <a:r>
              <a:rPr lang="zh-TW" altLang="en-US" dirty="0"/>
              <a:t>物件的操作 </a:t>
            </a:r>
            <a:r>
              <a:rPr lang="en-US" altLang="zh-TW" dirty="0"/>
              <a:t>– loc</a:t>
            </a:r>
            <a:endParaRPr lang="zh-TW" altLang="en-US" dirty="0"/>
          </a:p>
        </p:txBody>
      </p:sp>
      <p:sp>
        <p:nvSpPr>
          <p:cNvPr id="5" name="文字版面配置區 4">
            <a:extLst>
              <a:ext uri="{FF2B5EF4-FFF2-40B4-BE49-F238E27FC236}">
                <a16:creationId xmlns:a16="http://schemas.microsoft.com/office/drawing/2014/main" id="{E2E3E456-DDA5-44D6-14A5-D07BE176E952}"/>
              </a:ext>
            </a:extLst>
          </p:cNvPr>
          <p:cNvSpPr>
            <a:spLocks noGrp="1"/>
          </p:cNvSpPr>
          <p:nvPr>
            <p:ph type="body" idx="1"/>
          </p:nvPr>
        </p:nvSpPr>
        <p:spPr/>
        <p:txBody>
          <a:bodyPr/>
          <a:lstStyle/>
          <a:p>
            <a:endParaRPr lang="en-US" altLang="zh-TW" dirty="0"/>
          </a:p>
          <a:p>
            <a:pPr marL="50800" indent="0">
              <a:buNone/>
            </a:pPr>
            <a:endParaRPr lang="en-US" altLang="zh-TW" dirty="0"/>
          </a:p>
          <a:p>
            <a:pPr lvl="1">
              <a:buFont typeface="Wingdings" panose="05000000000000000000" pitchFamily="2" charset="2"/>
              <a:buChar char="Ø"/>
            </a:pPr>
            <a:r>
              <a:rPr lang="zh-TW" altLang="en-US" dirty="0"/>
              <a:t>挑選 </a:t>
            </a:r>
            <a:r>
              <a:rPr lang="en-US" altLang="zh-TW" dirty="0"/>
              <a:t>index </a:t>
            </a:r>
            <a:r>
              <a:rPr lang="zh-TW" altLang="en-US" dirty="0"/>
              <a:t>為 </a:t>
            </a:r>
            <a:r>
              <a:rPr lang="en-US" altLang="zh-TW" dirty="0"/>
              <a:t>0 </a:t>
            </a:r>
            <a:r>
              <a:rPr lang="zh-TW" altLang="en-US" dirty="0"/>
              <a:t>的所有欄位資料 </a:t>
            </a:r>
            <a:r>
              <a:rPr lang="en-US" altLang="zh-TW" dirty="0"/>
              <a:t>( </a:t>
            </a:r>
            <a:r>
              <a:rPr lang="en-US" altLang="zh-TW" dirty="0" err="1"/>
              <a:t>df.loc</a:t>
            </a:r>
            <a:r>
              <a:rPr lang="en-US" altLang="zh-TW" dirty="0"/>
              <a:t> [ 0, : ]</a:t>
            </a:r>
            <a:r>
              <a:rPr lang="zh-TW" altLang="en-US" dirty="0"/>
              <a:t>，亦等同 </a:t>
            </a:r>
            <a:r>
              <a:rPr lang="en-US" altLang="zh-TW" dirty="0" err="1"/>
              <a:t>df.loc</a:t>
            </a:r>
            <a:r>
              <a:rPr lang="en-US" altLang="zh-TW" dirty="0"/>
              <a:t> [ 0 ])</a:t>
            </a:r>
            <a:r>
              <a:rPr lang="zh-TW" altLang="en-US" dirty="0"/>
              <a:t>。</a:t>
            </a:r>
          </a:p>
          <a:p>
            <a:pPr lvl="1">
              <a:buFont typeface="Wingdings" panose="05000000000000000000" pitchFamily="2" charset="2"/>
              <a:buChar char="Ø"/>
            </a:pPr>
            <a:endParaRPr lang="en-US" altLang="zh-TW" dirty="0"/>
          </a:p>
          <a:p>
            <a:pPr lvl="1">
              <a:buFont typeface="Wingdings" panose="05000000000000000000" pitchFamily="2" charset="2"/>
              <a:buChar char="Ø"/>
            </a:pPr>
            <a:r>
              <a:rPr lang="zh-TW" altLang="en-US" dirty="0"/>
              <a:t>挑選</a:t>
            </a:r>
            <a:r>
              <a:rPr lang="en-US" altLang="zh-TW" dirty="0"/>
              <a:t>index</a:t>
            </a:r>
            <a:r>
              <a:rPr lang="zh-TW" altLang="en-US" dirty="0"/>
              <a:t>為</a:t>
            </a:r>
            <a:r>
              <a:rPr lang="en-US" altLang="zh-TW" dirty="0"/>
              <a:t>1</a:t>
            </a:r>
            <a:r>
              <a:rPr lang="zh-TW" altLang="en-US" dirty="0"/>
              <a:t>或</a:t>
            </a:r>
            <a:r>
              <a:rPr lang="en-US" altLang="zh-TW" dirty="0"/>
              <a:t>5</a:t>
            </a:r>
            <a:r>
              <a:rPr lang="zh-TW" altLang="en-US" dirty="0"/>
              <a:t>且從</a:t>
            </a:r>
            <a:r>
              <a:rPr lang="en-US" altLang="zh-TW" dirty="0"/>
              <a:t>State </a:t>
            </a:r>
            <a:r>
              <a:rPr lang="zh-TW" altLang="en-US" dirty="0"/>
              <a:t>到</a:t>
            </a:r>
            <a:r>
              <a:rPr lang="en-US" altLang="zh-TW" dirty="0" err="1"/>
              <a:t>CustomerCount</a:t>
            </a:r>
            <a:r>
              <a:rPr lang="en-US" altLang="zh-TW" dirty="0"/>
              <a:t> </a:t>
            </a:r>
            <a:r>
              <a:rPr lang="zh-TW" altLang="en-US" dirty="0"/>
              <a:t>的資料。</a:t>
            </a:r>
          </a:p>
          <a:p>
            <a:pPr lvl="1">
              <a:buFont typeface="Wingdings" panose="05000000000000000000" pitchFamily="2" charset="2"/>
              <a:buChar char="Ø"/>
            </a:pPr>
            <a:endParaRPr lang="zh-TW" altLang="en-US" dirty="0"/>
          </a:p>
          <a:p>
            <a:pPr lvl="1">
              <a:buFont typeface="Wingdings" panose="05000000000000000000" pitchFamily="2" charset="2"/>
              <a:buChar char="Ø"/>
            </a:pPr>
            <a:endParaRPr lang="zh-TW" altLang="en-US" dirty="0"/>
          </a:p>
        </p:txBody>
      </p:sp>
      <p:sp>
        <p:nvSpPr>
          <p:cNvPr id="7" name="Google Shape;625;p88">
            <a:extLst>
              <a:ext uri="{FF2B5EF4-FFF2-40B4-BE49-F238E27FC236}">
                <a16:creationId xmlns:a16="http://schemas.microsoft.com/office/drawing/2014/main" id="{ABBC0DF3-0469-91D0-B534-4B2770E0CD27}"/>
              </a:ext>
            </a:extLst>
          </p:cNvPr>
          <p:cNvSpPr/>
          <p:nvPr/>
        </p:nvSpPr>
        <p:spPr>
          <a:xfrm>
            <a:off x="907599" y="1361400"/>
            <a:ext cx="10588401"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.loc</a:t>
            </a:r>
            <a:r>
              <a:rPr lang="en-US" altLang="zh-TW" sz="2400" b="1" dirty="0">
                <a:solidFill>
                  <a:schemeClr val="dk1"/>
                </a:solidFill>
              </a:rPr>
              <a:t> [ </a:t>
            </a:r>
            <a:r>
              <a:rPr lang="en-US" altLang="zh-TW" sz="2400" b="1" dirty="0" err="1">
                <a:solidFill>
                  <a:schemeClr val="accent1"/>
                </a:solidFill>
              </a:rPr>
              <a:t>idx</a:t>
            </a:r>
            <a:r>
              <a:rPr lang="en-US" altLang="zh-TW" sz="2400" b="1" dirty="0">
                <a:solidFill>
                  <a:schemeClr val="dk1"/>
                </a:solidFill>
              </a:rPr>
              <a:t>, </a:t>
            </a:r>
            <a:r>
              <a:rPr lang="en-US" altLang="zh-TW" sz="2400" b="1" dirty="0">
                <a:solidFill>
                  <a:schemeClr val="accent1"/>
                </a:solidFill>
              </a:rPr>
              <a:t>col</a:t>
            </a:r>
            <a:r>
              <a:rPr lang="en-US" altLang="zh-TW" sz="2400" b="1" dirty="0">
                <a:solidFill>
                  <a:schemeClr val="dk1"/>
                </a:solidFill>
              </a:rPr>
              <a:t> ]		# </a:t>
            </a:r>
            <a:r>
              <a:rPr lang="zh-TW" altLang="en-US" sz="2400" b="1" dirty="0">
                <a:solidFill>
                  <a:schemeClr val="dk1"/>
                </a:solidFill>
              </a:rPr>
              <a:t>回傳表格資料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tx1"/>
                </a:solidFill>
              </a:rPr>
              <a:t>中</a:t>
            </a:r>
            <a:r>
              <a:rPr lang="zh-TW" altLang="en-US" sz="2400" b="1" dirty="0">
                <a:solidFill>
                  <a:schemeClr val="accent1"/>
                </a:solidFill>
              </a:rPr>
              <a:t> </a:t>
            </a:r>
            <a:r>
              <a:rPr lang="en-US" altLang="zh-TW" sz="2400" b="1" dirty="0">
                <a:solidFill>
                  <a:schemeClr val="accent1"/>
                </a:solidFill>
              </a:rPr>
              <a:t>col </a:t>
            </a:r>
            <a:r>
              <a:rPr lang="zh-TW" altLang="en-US" sz="2400" b="1" dirty="0">
                <a:solidFill>
                  <a:schemeClr val="tx1"/>
                </a:solidFill>
              </a:rPr>
              <a:t>欄位，</a:t>
            </a:r>
            <a:r>
              <a:rPr lang="en-US" altLang="zh-TW" sz="2400" b="1" dirty="0" err="1">
                <a:solidFill>
                  <a:schemeClr val="accent1"/>
                </a:solidFill>
              </a:rPr>
              <a:t>idx</a:t>
            </a:r>
            <a:r>
              <a:rPr lang="en-US" altLang="zh-TW" sz="2400" b="1" dirty="0">
                <a:solidFill>
                  <a:schemeClr val="tx1"/>
                </a:solidFill>
              </a:rPr>
              <a:t> </a:t>
            </a:r>
            <a:r>
              <a:rPr lang="zh-TW" altLang="en-US" sz="2400" b="1" dirty="0">
                <a:solidFill>
                  <a:schemeClr val="tx1"/>
                </a:solidFill>
              </a:rPr>
              <a:t>的索引</a:t>
            </a:r>
          </a:p>
        </p:txBody>
      </p:sp>
      <p:pic>
        <p:nvPicPr>
          <p:cNvPr id="8" name="圖片 7">
            <a:extLst>
              <a:ext uri="{FF2B5EF4-FFF2-40B4-BE49-F238E27FC236}">
                <a16:creationId xmlns:a16="http://schemas.microsoft.com/office/drawing/2014/main" id="{941EA9F4-E25B-F64E-FF61-D4626F70E54A}"/>
              </a:ext>
            </a:extLst>
          </p:cNvPr>
          <p:cNvPicPr>
            <a:picLocks noChangeAspect="1"/>
          </p:cNvPicPr>
          <p:nvPr/>
        </p:nvPicPr>
        <p:blipFill>
          <a:blip r:embed="rId3"/>
          <a:stretch>
            <a:fillRect/>
          </a:stretch>
        </p:blipFill>
        <p:spPr>
          <a:xfrm>
            <a:off x="907599" y="4234700"/>
            <a:ext cx="8526333" cy="2232333"/>
          </a:xfrm>
          <a:prstGeom prst="rect">
            <a:avLst/>
          </a:prstGeom>
        </p:spPr>
      </p:pic>
      <p:pic>
        <p:nvPicPr>
          <p:cNvPr id="10" name="圖片 9">
            <a:extLst>
              <a:ext uri="{FF2B5EF4-FFF2-40B4-BE49-F238E27FC236}">
                <a16:creationId xmlns:a16="http://schemas.microsoft.com/office/drawing/2014/main" id="{6422BE49-F35D-9FFA-1871-38668D5A2003}"/>
              </a:ext>
            </a:extLst>
          </p:cNvPr>
          <p:cNvPicPr>
            <a:picLocks noChangeAspect="1"/>
          </p:cNvPicPr>
          <p:nvPr/>
        </p:nvPicPr>
        <p:blipFill>
          <a:blip r:embed="rId4"/>
          <a:stretch>
            <a:fillRect/>
          </a:stretch>
        </p:blipFill>
        <p:spPr>
          <a:xfrm>
            <a:off x="5388326" y="4234700"/>
            <a:ext cx="6213741" cy="2071247"/>
          </a:xfrm>
          <a:prstGeom prst="rect">
            <a:avLst/>
          </a:prstGeom>
        </p:spPr>
      </p:pic>
    </p:spTree>
    <p:extLst>
      <p:ext uri="{BB962C8B-B14F-4D97-AF65-F5344CB8AC3E}">
        <p14:creationId xmlns:p14="http://schemas.microsoft.com/office/powerpoint/2010/main" val="281573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br>
              <a:rPr lang="en-US" altLang="zh-TW" dirty="0">
                <a:solidFill>
                  <a:srgbClr val="00B050"/>
                </a:solidFill>
              </a:rPr>
            </a:br>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物件的操作</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r>
              <a:rPr lang="zh-TW" altLang="en-US" sz="3470" dirty="0">
                <a:solidFill>
                  <a:srgbClr val="A6AAA9"/>
                </a:solidFill>
              </a:rPr>
              <a:t>挑選特定欄位之資料</a:t>
            </a:r>
          </a:p>
        </p:txBody>
      </p:sp>
    </p:spTree>
    <p:extLst>
      <p:ext uri="{BB962C8B-B14F-4D97-AF65-F5344CB8AC3E}">
        <p14:creationId xmlns:p14="http://schemas.microsoft.com/office/powerpoint/2010/main" val="393625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7D224AC-EC37-603A-CBA0-3450393C10CD}"/>
              </a:ext>
            </a:extLst>
          </p:cNvPr>
          <p:cNvSpPr>
            <a:spLocks noGrp="1"/>
          </p:cNvSpPr>
          <p:nvPr>
            <p:ph type="title"/>
          </p:nvPr>
        </p:nvSpPr>
        <p:spPr/>
        <p:txBody>
          <a:bodyPr>
            <a:normAutofit/>
          </a:bodyPr>
          <a:lstStyle/>
          <a:p>
            <a:r>
              <a:rPr lang="zh-TW" altLang="en-US" sz="4000" dirty="0"/>
              <a:t>挑選特定欄位之資料</a:t>
            </a:r>
          </a:p>
        </p:txBody>
      </p:sp>
      <p:sp>
        <p:nvSpPr>
          <p:cNvPr id="5" name="文字版面配置區 4">
            <a:extLst>
              <a:ext uri="{FF2B5EF4-FFF2-40B4-BE49-F238E27FC236}">
                <a16:creationId xmlns:a16="http://schemas.microsoft.com/office/drawing/2014/main" id="{1F0CE922-4E1D-C6BA-4206-37BC5A620E72}"/>
              </a:ext>
            </a:extLst>
          </p:cNvPr>
          <p:cNvSpPr>
            <a:spLocks noGrp="1"/>
          </p:cNvSpPr>
          <p:nvPr>
            <p:ph type="body" idx="1"/>
          </p:nvPr>
        </p:nvSpPr>
        <p:spPr/>
        <p:txBody>
          <a:bodyPr/>
          <a:lstStyle/>
          <a:p>
            <a:r>
              <a:rPr lang="zh-TW" altLang="en-US" dirty="0"/>
              <a:t>在 </a:t>
            </a:r>
            <a:r>
              <a:rPr lang="en-US" altLang="zh-TW" dirty="0"/>
              <a:t>Pandas </a:t>
            </a:r>
            <a:r>
              <a:rPr lang="zh-TW" altLang="en-US" dirty="0"/>
              <a:t>內還有最後一種使用中括號的方式，功能是取得資料中的特定欄位資料。以下我們試著使用看看。</a:t>
            </a:r>
          </a:p>
          <a:p>
            <a:endParaRPr lang="zh-TW" altLang="en-US" dirty="0"/>
          </a:p>
        </p:txBody>
      </p:sp>
    </p:spTree>
    <p:extLst>
      <p:ext uri="{BB962C8B-B14F-4D97-AF65-F5344CB8AC3E}">
        <p14:creationId xmlns:p14="http://schemas.microsoft.com/office/powerpoint/2010/main" val="913363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8E4EF4-05F4-B1ED-1610-414AACFB7D0E}"/>
              </a:ext>
            </a:extLst>
          </p:cNvPr>
          <p:cNvSpPr>
            <a:spLocks noGrp="1"/>
          </p:cNvSpPr>
          <p:nvPr>
            <p:ph type="title"/>
          </p:nvPr>
        </p:nvSpPr>
        <p:spPr/>
        <p:txBody>
          <a:bodyPr>
            <a:normAutofit/>
          </a:bodyPr>
          <a:lstStyle/>
          <a:p>
            <a:r>
              <a:rPr lang="zh-TW" altLang="en-US" sz="4400" dirty="0"/>
              <a:t>挑選特定欄位之資料</a:t>
            </a:r>
            <a:endParaRPr lang="zh-TW" altLang="en-US" dirty="0"/>
          </a:p>
        </p:txBody>
      </p:sp>
      <p:sp>
        <p:nvSpPr>
          <p:cNvPr id="3" name="文字版面配置區 2">
            <a:extLst>
              <a:ext uri="{FF2B5EF4-FFF2-40B4-BE49-F238E27FC236}">
                <a16:creationId xmlns:a16="http://schemas.microsoft.com/office/drawing/2014/main" id="{98AE845E-171F-ED7D-5788-934E7D3080C0}"/>
              </a:ext>
            </a:extLst>
          </p:cNvPr>
          <p:cNvSpPr>
            <a:spLocks noGrp="1"/>
          </p:cNvSpPr>
          <p:nvPr>
            <p:ph type="body" idx="1"/>
          </p:nvPr>
        </p:nvSpPr>
        <p:spPr>
          <a:xfrm>
            <a:off x="907600" y="1361400"/>
            <a:ext cx="5188400" cy="4901200"/>
          </a:xfrm>
        </p:spPr>
        <p:txBody>
          <a:bodyPr/>
          <a:lstStyle/>
          <a:p>
            <a:endParaRPr lang="en-US" altLang="zh-TW" dirty="0"/>
          </a:p>
          <a:p>
            <a:endParaRPr lang="en-US" altLang="zh-TW" dirty="0"/>
          </a:p>
          <a:p>
            <a:r>
              <a:rPr lang="zh-TW" altLang="en-US" dirty="0"/>
              <a:t>挑選 </a:t>
            </a:r>
            <a:r>
              <a:rPr lang="en-US" altLang="zh-TW" dirty="0"/>
              <a:t>State </a:t>
            </a:r>
            <a:r>
              <a:rPr lang="zh-TW" altLang="en-US" dirty="0"/>
              <a:t>欄位的資料，回傳 </a:t>
            </a:r>
            <a:r>
              <a:rPr lang="en-US" altLang="zh-TW" dirty="0"/>
              <a:t>Series </a:t>
            </a:r>
            <a:r>
              <a:rPr lang="zh-TW" altLang="en-US" dirty="0"/>
              <a:t>類型的物件。</a:t>
            </a:r>
          </a:p>
          <a:p>
            <a:endParaRPr lang="zh-TW" altLang="en-US" dirty="0"/>
          </a:p>
        </p:txBody>
      </p:sp>
      <p:sp>
        <p:nvSpPr>
          <p:cNvPr id="4" name="Google Shape;625;p88">
            <a:extLst>
              <a:ext uri="{FF2B5EF4-FFF2-40B4-BE49-F238E27FC236}">
                <a16:creationId xmlns:a16="http://schemas.microsoft.com/office/drawing/2014/main" id="{74EFB56A-1610-B469-4B5D-10A46C34047B}"/>
              </a:ext>
            </a:extLst>
          </p:cNvPr>
          <p:cNvSpPr/>
          <p:nvPr/>
        </p:nvSpPr>
        <p:spPr>
          <a:xfrm>
            <a:off x="907600" y="1392390"/>
            <a:ext cx="10588401"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a:solidFill>
                  <a:schemeClr val="dk1"/>
                </a:solidFill>
              </a:rPr>
              <a:t> [ </a:t>
            </a:r>
            <a:r>
              <a:rPr lang="en-US" altLang="zh-TW" sz="2400" b="1" dirty="0">
                <a:solidFill>
                  <a:schemeClr val="accent1"/>
                </a:solidFill>
              </a:rPr>
              <a:t>col</a:t>
            </a:r>
            <a:r>
              <a:rPr lang="en-US" altLang="zh-TW" sz="2400" b="1" dirty="0">
                <a:solidFill>
                  <a:schemeClr val="dk1"/>
                </a:solidFill>
              </a:rPr>
              <a:t> ]		# </a:t>
            </a:r>
            <a:r>
              <a:rPr lang="zh-TW" altLang="en-US" sz="2400" b="1" dirty="0">
                <a:solidFill>
                  <a:schemeClr val="dk1"/>
                </a:solidFill>
              </a:rPr>
              <a:t>以 </a:t>
            </a:r>
            <a:r>
              <a:rPr lang="en-US" altLang="zh-TW" sz="2400" b="1" dirty="0">
                <a:solidFill>
                  <a:schemeClr val="dk1"/>
                </a:solidFill>
              </a:rPr>
              <a:t>Series </a:t>
            </a:r>
            <a:r>
              <a:rPr lang="zh-TW" altLang="en-US" sz="2400" b="1" dirty="0">
                <a:solidFill>
                  <a:schemeClr val="dk1"/>
                </a:solidFill>
              </a:rPr>
              <a:t>類型的物件回傳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tx1"/>
                </a:solidFill>
              </a:rPr>
              <a:t>中</a:t>
            </a:r>
            <a:r>
              <a:rPr lang="zh-TW" altLang="en-US" sz="2400" b="1" dirty="0">
                <a:solidFill>
                  <a:schemeClr val="accent1"/>
                </a:solidFill>
              </a:rPr>
              <a:t> </a:t>
            </a:r>
            <a:r>
              <a:rPr lang="en-US" altLang="zh-TW" sz="2400" b="1" dirty="0">
                <a:solidFill>
                  <a:schemeClr val="accent1"/>
                </a:solidFill>
              </a:rPr>
              <a:t>col </a:t>
            </a:r>
            <a:r>
              <a:rPr lang="zh-TW" altLang="en-US" sz="2400" b="1" dirty="0">
                <a:solidFill>
                  <a:schemeClr val="tx1"/>
                </a:solidFill>
              </a:rPr>
              <a:t>欄位，</a:t>
            </a:r>
          </a:p>
        </p:txBody>
      </p:sp>
      <p:sp>
        <p:nvSpPr>
          <p:cNvPr id="6" name="文字方塊 5">
            <a:extLst>
              <a:ext uri="{FF2B5EF4-FFF2-40B4-BE49-F238E27FC236}">
                <a16:creationId xmlns:a16="http://schemas.microsoft.com/office/drawing/2014/main" id="{5F908FF1-BD10-22DB-A463-0151554E9A8C}"/>
              </a:ext>
            </a:extLst>
          </p:cNvPr>
          <p:cNvSpPr txBox="1"/>
          <p:nvPr/>
        </p:nvSpPr>
        <p:spPr>
          <a:xfrm>
            <a:off x="801667" y="4061896"/>
            <a:ext cx="6103620" cy="757130"/>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也可寫作 </a:t>
            </a:r>
            <a:r>
              <a:rPr lang="en-US" altLang="zh-TW" sz="2400" dirty="0" err="1">
                <a:solidFill>
                  <a:srgbClr val="FF0000"/>
                </a:solidFill>
                <a:latin typeface="Microsoft JhengHei"/>
                <a:ea typeface="Microsoft JhengHei"/>
              </a:rPr>
              <a:t>df.State</a:t>
            </a:r>
            <a:r>
              <a:rPr lang="zh-TW" altLang="en-US" sz="2400" dirty="0">
                <a:solidFill>
                  <a:srgbClr val="FF0000"/>
                </a:solidFill>
                <a:latin typeface="Microsoft JhengHei"/>
                <a:ea typeface="Microsoft JhengHei"/>
              </a:rPr>
              <a:t>，此種方式亦同樣可以挑選</a:t>
            </a:r>
            <a:r>
              <a:rPr lang="en-US" altLang="zh-TW" sz="2400" dirty="0">
                <a:solidFill>
                  <a:srgbClr val="FF0000"/>
                </a:solidFill>
                <a:latin typeface="Microsoft JhengHei"/>
                <a:ea typeface="Microsoft JhengHei"/>
              </a:rPr>
              <a:t>State</a:t>
            </a:r>
            <a:r>
              <a:rPr lang="zh-TW" altLang="en-US" sz="2400" dirty="0">
                <a:solidFill>
                  <a:srgbClr val="FF0000"/>
                </a:solidFill>
                <a:latin typeface="Microsoft JhengHei"/>
                <a:ea typeface="Microsoft JhengHei"/>
              </a:rPr>
              <a:t>欄位資料，並以</a:t>
            </a:r>
            <a:r>
              <a:rPr lang="en-US" altLang="zh-TW" sz="2400" dirty="0">
                <a:solidFill>
                  <a:srgbClr val="FF0000"/>
                </a:solidFill>
                <a:latin typeface="Microsoft JhengHei"/>
                <a:ea typeface="Microsoft JhengHei"/>
              </a:rPr>
              <a:t>Series</a:t>
            </a:r>
            <a:r>
              <a:rPr lang="zh-TW" altLang="en-US" sz="2400" dirty="0">
                <a:solidFill>
                  <a:srgbClr val="FF0000"/>
                </a:solidFill>
                <a:latin typeface="Microsoft JhengHei"/>
                <a:ea typeface="Microsoft JhengHei"/>
              </a:rPr>
              <a:t>類型回傳</a:t>
            </a:r>
          </a:p>
        </p:txBody>
      </p:sp>
      <p:pic>
        <p:nvPicPr>
          <p:cNvPr id="10" name="圖片 9">
            <a:extLst>
              <a:ext uri="{FF2B5EF4-FFF2-40B4-BE49-F238E27FC236}">
                <a16:creationId xmlns:a16="http://schemas.microsoft.com/office/drawing/2014/main" id="{7B2A214C-967F-D9F8-35C1-FC405CAD0641}"/>
              </a:ext>
            </a:extLst>
          </p:cNvPr>
          <p:cNvPicPr>
            <a:picLocks noChangeAspect="1"/>
          </p:cNvPicPr>
          <p:nvPr/>
        </p:nvPicPr>
        <p:blipFill>
          <a:blip r:embed="rId2"/>
          <a:stretch>
            <a:fillRect/>
          </a:stretch>
        </p:blipFill>
        <p:spPr>
          <a:xfrm>
            <a:off x="6992473" y="2618325"/>
            <a:ext cx="4503528" cy="3644273"/>
          </a:xfrm>
          <a:prstGeom prst="rect">
            <a:avLst/>
          </a:prstGeom>
        </p:spPr>
      </p:pic>
    </p:spTree>
    <p:extLst>
      <p:ext uri="{BB962C8B-B14F-4D97-AF65-F5344CB8AC3E}">
        <p14:creationId xmlns:p14="http://schemas.microsoft.com/office/powerpoint/2010/main" val="3612852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8E4EF4-05F4-B1ED-1610-414AACFB7D0E}"/>
              </a:ext>
            </a:extLst>
          </p:cNvPr>
          <p:cNvSpPr>
            <a:spLocks noGrp="1"/>
          </p:cNvSpPr>
          <p:nvPr>
            <p:ph type="title"/>
          </p:nvPr>
        </p:nvSpPr>
        <p:spPr/>
        <p:txBody>
          <a:bodyPr>
            <a:normAutofit/>
          </a:bodyPr>
          <a:lstStyle/>
          <a:p>
            <a:r>
              <a:rPr lang="zh-TW" altLang="en-US" sz="4400" dirty="0"/>
              <a:t>挑選特定欄位之資料</a:t>
            </a:r>
            <a:endParaRPr lang="zh-TW" altLang="en-US" dirty="0"/>
          </a:p>
        </p:txBody>
      </p:sp>
      <p:sp>
        <p:nvSpPr>
          <p:cNvPr id="3" name="文字版面配置區 2">
            <a:extLst>
              <a:ext uri="{FF2B5EF4-FFF2-40B4-BE49-F238E27FC236}">
                <a16:creationId xmlns:a16="http://schemas.microsoft.com/office/drawing/2014/main" id="{98AE845E-171F-ED7D-5788-934E7D3080C0}"/>
              </a:ext>
            </a:extLst>
          </p:cNvPr>
          <p:cNvSpPr>
            <a:spLocks noGrp="1"/>
          </p:cNvSpPr>
          <p:nvPr>
            <p:ph type="body" idx="1"/>
          </p:nvPr>
        </p:nvSpPr>
        <p:spPr>
          <a:xfrm>
            <a:off x="907600" y="1361400"/>
            <a:ext cx="5557862" cy="4901200"/>
          </a:xfrm>
        </p:spPr>
        <p:txBody>
          <a:bodyPr/>
          <a:lstStyle/>
          <a:p>
            <a:endParaRPr lang="en-US" altLang="zh-TW" dirty="0"/>
          </a:p>
          <a:p>
            <a:endParaRPr lang="en-US" altLang="zh-TW" dirty="0"/>
          </a:p>
          <a:p>
            <a:r>
              <a:rPr lang="en-US" altLang="zh-TW" dirty="0" err="1"/>
              <a:t>df</a:t>
            </a:r>
            <a:r>
              <a:rPr lang="en-US" altLang="zh-TW" dirty="0"/>
              <a:t> [ [ ' State ' ] ]</a:t>
            </a:r>
            <a:r>
              <a:rPr lang="zh-TW" altLang="en-US" dirty="0"/>
              <a:t>：挑選 </a:t>
            </a:r>
            <a:r>
              <a:rPr lang="en-US" altLang="zh-TW" dirty="0"/>
              <a:t>State</a:t>
            </a:r>
            <a:r>
              <a:rPr lang="zh-TW" altLang="en-US" dirty="0"/>
              <a:t> 欄位的資料，但會回傳 </a:t>
            </a:r>
            <a:r>
              <a:rPr lang="en-US" altLang="zh-TW" dirty="0" err="1"/>
              <a:t>DataFrame</a:t>
            </a:r>
            <a:r>
              <a:rPr lang="zh-TW" altLang="en-US" dirty="0"/>
              <a:t> 類型的物件。</a:t>
            </a:r>
            <a:endParaRPr lang="en-US" altLang="zh-TW" dirty="0"/>
          </a:p>
          <a:p>
            <a:pPr marL="50800" indent="0">
              <a:buNone/>
            </a:pPr>
            <a:endParaRPr lang="en-US" altLang="zh-TW" dirty="0"/>
          </a:p>
          <a:p>
            <a:r>
              <a:rPr lang="en-US" altLang="zh-TW" dirty="0" err="1"/>
              <a:t>df</a:t>
            </a:r>
            <a:r>
              <a:rPr lang="en-US" altLang="zh-TW" dirty="0"/>
              <a:t> [ [ ' State ', ' </a:t>
            </a:r>
            <a:r>
              <a:rPr lang="en-US" altLang="zh-TW" dirty="0" err="1"/>
              <a:t>StatusDate</a:t>
            </a:r>
            <a:r>
              <a:rPr lang="en-US" altLang="zh-TW" dirty="0"/>
              <a:t> ' ] ]</a:t>
            </a:r>
            <a:r>
              <a:rPr lang="zh-TW" altLang="en-US" dirty="0"/>
              <a:t>：挑選 </a:t>
            </a:r>
            <a:r>
              <a:rPr lang="en-US" altLang="zh-TW" dirty="0"/>
              <a:t>State</a:t>
            </a:r>
            <a:r>
              <a:rPr lang="zh-TW" altLang="en-US" dirty="0"/>
              <a:t> 與 </a:t>
            </a:r>
            <a:r>
              <a:rPr lang="en-US" altLang="zh-TW" dirty="0" err="1"/>
              <a:t>StatusDate</a:t>
            </a:r>
            <a:r>
              <a:rPr lang="zh-TW" altLang="en-US" dirty="0"/>
              <a:t> 兩欄位的資料。</a:t>
            </a:r>
          </a:p>
          <a:p>
            <a:endParaRPr lang="en-US" altLang="zh-TW" dirty="0"/>
          </a:p>
          <a:p>
            <a:endParaRPr lang="en-US" altLang="zh-TW" dirty="0"/>
          </a:p>
          <a:p>
            <a:endParaRPr lang="zh-TW" altLang="en-US" dirty="0"/>
          </a:p>
        </p:txBody>
      </p:sp>
      <p:sp>
        <p:nvSpPr>
          <p:cNvPr id="4" name="Google Shape;625;p88">
            <a:extLst>
              <a:ext uri="{FF2B5EF4-FFF2-40B4-BE49-F238E27FC236}">
                <a16:creationId xmlns:a16="http://schemas.microsoft.com/office/drawing/2014/main" id="{74EFB56A-1610-B469-4B5D-10A46C34047B}"/>
              </a:ext>
            </a:extLst>
          </p:cNvPr>
          <p:cNvSpPr/>
          <p:nvPr/>
        </p:nvSpPr>
        <p:spPr>
          <a:xfrm>
            <a:off x="907600" y="1362542"/>
            <a:ext cx="1061384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a:solidFill>
                  <a:schemeClr val="dk1"/>
                </a:solidFill>
              </a:rPr>
              <a:t> [ [</a:t>
            </a:r>
            <a:r>
              <a:rPr lang="zh-TW" altLang="en-US" sz="2400" b="1" dirty="0">
                <a:solidFill>
                  <a:schemeClr val="dk1"/>
                </a:solidFill>
              </a:rPr>
              <a:t> </a:t>
            </a:r>
            <a:r>
              <a:rPr lang="en-US" altLang="zh-TW" sz="2400" b="1" dirty="0">
                <a:solidFill>
                  <a:schemeClr val="accent1"/>
                </a:solidFill>
              </a:rPr>
              <a:t>col</a:t>
            </a:r>
            <a:r>
              <a:rPr lang="zh-TW" altLang="en-US" sz="2400" b="1" dirty="0">
                <a:solidFill>
                  <a:schemeClr val="accent1"/>
                </a:solidFill>
              </a:rPr>
              <a:t> </a:t>
            </a:r>
            <a:r>
              <a:rPr lang="en-US" altLang="zh-TW" sz="2400" b="1" dirty="0">
                <a:solidFill>
                  <a:schemeClr val="tx1"/>
                </a:solidFill>
              </a:rPr>
              <a:t>]</a:t>
            </a:r>
            <a:r>
              <a:rPr lang="en-US" altLang="zh-TW" sz="2400" b="1" dirty="0">
                <a:solidFill>
                  <a:schemeClr val="dk1"/>
                </a:solidFill>
              </a:rPr>
              <a:t> ]		# </a:t>
            </a:r>
            <a:r>
              <a:rPr lang="zh-TW" altLang="en-US" sz="2400" b="1" dirty="0">
                <a:solidFill>
                  <a:schemeClr val="dk1"/>
                </a:solidFill>
              </a:rPr>
              <a:t>以表格資料類型的物件回傳 </a:t>
            </a:r>
            <a:r>
              <a:rPr lang="en-US" altLang="zh-TW" sz="2400" b="1" dirty="0" err="1">
                <a:solidFill>
                  <a:schemeClr val="accent1"/>
                </a:solidFill>
              </a:rPr>
              <a:t>df</a:t>
            </a:r>
            <a:r>
              <a:rPr lang="en-US" altLang="zh-TW" sz="2400" b="1" dirty="0">
                <a:solidFill>
                  <a:schemeClr val="accent1"/>
                </a:solidFill>
              </a:rPr>
              <a:t> </a:t>
            </a:r>
            <a:r>
              <a:rPr lang="zh-TW" altLang="en-US" sz="2400" b="1" dirty="0">
                <a:solidFill>
                  <a:schemeClr val="tx1"/>
                </a:solidFill>
              </a:rPr>
              <a:t>中</a:t>
            </a:r>
            <a:r>
              <a:rPr lang="zh-TW" altLang="en-US" sz="2400" b="1" dirty="0">
                <a:solidFill>
                  <a:schemeClr val="accent1"/>
                </a:solidFill>
              </a:rPr>
              <a:t> </a:t>
            </a:r>
            <a:r>
              <a:rPr lang="en-US" altLang="zh-TW" sz="2400" b="1" dirty="0">
                <a:solidFill>
                  <a:schemeClr val="accent1"/>
                </a:solidFill>
              </a:rPr>
              <a:t>col </a:t>
            </a:r>
            <a:r>
              <a:rPr lang="zh-TW" altLang="en-US" sz="2400" b="1" dirty="0">
                <a:solidFill>
                  <a:schemeClr val="tx1"/>
                </a:solidFill>
              </a:rPr>
              <a:t>欄位</a:t>
            </a:r>
          </a:p>
        </p:txBody>
      </p:sp>
      <p:grpSp>
        <p:nvGrpSpPr>
          <p:cNvPr id="13" name="群組 12">
            <a:extLst>
              <a:ext uri="{FF2B5EF4-FFF2-40B4-BE49-F238E27FC236}">
                <a16:creationId xmlns:a16="http://schemas.microsoft.com/office/drawing/2014/main" id="{FFBE04C0-A586-CF0C-CB35-6E8B45E60BA4}"/>
              </a:ext>
            </a:extLst>
          </p:cNvPr>
          <p:cNvGrpSpPr/>
          <p:nvPr/>
        </p:nvGrpSpPr>
        <p:grpSpPr>
          <a:xfrm>
            <a:off x="7196866" y="2269863"/>
            <a:ext cx="4405201" cy="3992737"/>
            <a:chOff x="6601547" y="2433022"/>
            <a:chExt cx="4206726" cy="4062103"/>
          </a:xfrm>
        </p:grpSpPr>
        <p:pic>
          <p:nvPicPr>
            <p:cNvPr id="10" name="圖片 9">
              <a:extLst>
                <a:ext uri="{FF2B5EF4-FFF2-40B4-BE49-F238E27FC236}">
                  <a16:creationId xmlns:a16="http://schemas.microsoft.com/office/drawing/2014/main" id="{EA33B885-F98A-A01E-2770-2AF2CCC999BA}"/>
                </a:ext>
              </a:extLst>
            </p:cNvPr>
            <p:cNvPicPr>
              <a:picLocks noChangeAspect="1"/>
            </p:cNvPicPr>
            <p:nvPr/>
          </p:nvPicPr>
          <p:blipFill>
            <a:blip r:embed="rId2"/>
            <a:stretch>
              <a:fillRect/>
            </a:stretch>
          </p:blipFill>
          <p:spPr>
            <a:xfrm>
              <a:off x="8530814" y="2433022"/>
              <a:ext cx="2277459" cy="4052948"/>
            </a:xfrm>
            <a:prstGeom prst="rect">
              <a:avLst/>
            </a:prstGeom>
          </p:spPr>
        </p:pic>
        <p:pic>
          <p:nvPicPr>
            <p:cNvPr id="12" name="圖片 11">
              <a:extLst>
                <a:ext uri="{FF2B5EF4-FFF2-40B4-BE49-F238E27FC236}">
                  <a16:creationId xmlns:a16="http://schemas.microsoft.com/office/drawing/2014/main" id="{D4851A16-120B-BCBD-EB46-6627B428E052}"/>
                </a:ext>
              </a:extLst>
            </p:cNvPr>
            <p:cNvPicPr>
              <a:picLocks noChangeAspect="1"/>
            </p:cNvPicPr>
            <p:nvPr/>
          </p:nvPicPr>
          <p:blipFill>
            <a:blip r:embed="rId3"/>
            <a:stretch>
              <a:fillRect/>
            </a:stretch>
          </p:blipFill>
          <p:spPr>
            <a:xfrm>
              <a:off x="6601547" y="2433022"/>
              <a:ext cx="1929267" cy="4062103"/>
            </a:xfrm>
            <a:prstGeom prst="rect">
              <a:avLst/>
            </a:prstGeom>
          </p:spPr>
        </p:pic>
      </p:grpSp>
    </p:spTree>
    <p:extLst>
      <p:ext uri="{BB962C8B-B14F-4D97-AF65-F5344CB8AC3E}">
        <p14:creationId xmlns:p14="http://schemas.microsoft.com/office/powerpoint/2010/main" val="1649230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3A879D-1407-DD49-8E88-A1437C8366A6}"/>
              </a:ext>
            </a:extLst>
          </p:cNvPr>
          <p:cNvSpPr>
            <a:spLocks noGrp="1"/>
          </p:cNvSpPr>
          <p:nvPr>
            <p:ph type="title"/>
          </p:nvPr>
        </p:nvSpPr>
        <p:spPr/>
        <p:txBody>
          <a:bodyPr/>
          <a:lstStyle/>
          <a:p>
            <a:r>
              <a:rPr lang="zh-TW" altLang="en-US" sz="4400" dirty="0"/>
              <a:t>挑選特定欄位之資料</a:t>
            </a:r>
            <a:endParaRPr lang="zh-TW" altLang="en-US" dirty="0"/>
          </a:p>
        </p:txBody>
      </p:sp>
      <p:sp>
        <p:nvSpPr>
          <p:cNvPr id="3" name="文字版面配置區 2">
            <a:extLst>
              <a:ext uri="{FF2B5EF4-FFF2-40B4-BE49-F238E27FC236}">
                <a16:creationId xmlns:a16="http://schemas.microsoft.com/office/drawing/2014/main" id="{317536C5-14BB-03BA-912D-4B59BE0622A5}"/>
              </a:ext>
            </a:extLst>
          </p:cNvPr>
          <p:cNvSpPr>
            <a:spLocks noGrp="1"/>
          </p:cNvSpPr>
          <p:nvPr>
            <p:ph type="body" idx="1"/>
          </p:nvPr>
        </p:nvSpPr>
        <p:spPr/>
        <p:txBody>
          <a:bodyPr/>
          <a:lstStyle/>
          <a:p>
            <a:r>
              <a:rPr lang="zh-TW" altLang="en-US" dirty="0"/>
              <a:t>有沒有一種被上面的各種用法搞糊塗了呢，沒關係，在這邊我們幫大家整理一下這幾種用法的差異</a:t>
            </a:r>
          </a:p>
        </p:txBody>
      </p:sp>
      <p:pic>
        <p:nvPicPr>
          <p:cNvPr id="5" name="圖片 4">
            <a:extLst>
              <a:ext uri="{FF2B5EF4-FFF2-40B4-BE49-F238E27FC236}">
                <a16:creationId xmlns:a16="http://schemas.microsoft.com/office/drawing/2014/main" id="{47E72D3A-9FA1-8B59-4DBD-8D60ECE6CBF9}"/>
              </a:ext>
            </a:extLst>
          </p:cNvPr>
          <p:cNvPicPr>
            <a:picLocks noChangeAspect="1"/>
          </p:cNvPicPr>
          <p:nvPr/>
        </p:nvPicPr>
        <p:blipFill>
          <a:blip r:embed="rId2"/>
          <a:stretch>
            <a:fillRect/>
          </a:stretch>
        </p:blipFill>
        <p:spPr>
          <a:xfrm>
            <a:off x="907600" y="2388746"/>
            <a:ext cx="9161558" cy="3873853"/>
          </a:xfrm>
          <a:prstGeom prst="rect">
            <a:avLst/>
          </a:prstGeom>
        </p:spPr>
      </p:pic>
    </p:spTree>
    <p:extLst>
      <p:ext uri="{BB962C8B-B14F-4D97-AF65-F5344CB8AC3E}">
        <p14:creationId xmlns:p14="http://schemas.microsoft.com/office/powerpoint/2010/main" val="3931902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br>
              <a:rPr lang="en-US" altLang="zh-TW" dirty="0">
                <a:solidFill>
                  <a:srgbClr val="00B050"/>
                </a:solidFill>
              </a:rPr>
            </a:br>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物件的操作</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r>
              <a:rPr lang="zh-TW" altLang="en-US" sz="3470" dirty="0">
                <a:solidFill>
                  <a:srgbClr val="A6AAA9"/>
                </a:solidFill>
              </a:rPr>
              <a:t>篩選資料</a:t>
            </a:r>
          </a:p>
        </p:txBody>
      </p:sp>
    </p:spTree>
    <p:extLst>
      <p:ext uri="{BB962C8B-B14F-4D97-AF65-F5344CB8AC3E}">
        <p14:creationId xmlns:p14="http://schemas.microsoft.com/office/powerpoint/2010/main" val="1545155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4E7DE-C24D-1819-3350-E8893BE33EC5}"/>
              </a:ext>
            </a:extLst>
          </p:cNvPr>
          <p:cNvSpPr>
            <a:spLocks noGrp="1"/>
          </p:cNvSpPr>
          <p:nvPr>
            <p:ph type="title"/>
          </p:nvPr>
        </p:nvSpPr>
        <p:spPr/>
        <p:txBody>
          <a:bodyPr/>
          <a:lstStyle/>
          <a:p>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物件的建立、讀取、與儲存</a:t>
            </a:r>
          </a:p>
        </p:txBody>
      </p:sp>
      <p:sp>
        <p:nvSpPr>
          <p:cNvPr id="3" name="副標題 2">
            <a:extLst>
              <a:ext uri="{FF2B5EF4-FFF2-40B4-BE49-F238E27FC236}">
                <a16:creationId xmlns:a16="http://schemas.microsoft.com/office/drawing/2014/main" id="{0C811DE0-74CE-AC74-C69D-FA4D3E3DED30}"/>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03420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440A8F4-973F-6BB9-6ABE-81E4C5BE54A4}"/>
              </a:ext>
            </a:extLst>
          </p:cNvPr>
          <p:cNvSpPr>
            <a:spLocks noGrp="1"/>
          </p:cNvSpPr>
          <p:nvPr>
            <p:ph type="title"/>
          </p:nvPr>
        </p:nvSpPr>
        <p:spPr/>
        <p:txBody>
          <a:bodyPr/>
          <a:lstStyle/>
          <a:p>
            <a:r>
              <a:rPr lang="zh-TW" altLang="en-US" dirty="0"/>
              <a:t>篩選資料</a:t>
            </a:r>
          </a:p>
        </p:txBody>
      </p:sp>
      <p:sp>
        <p:nvSpPr>
          <p:cNvPr id="5" name="文字版面配置區 4">
            <a:extLst>
              <a:ext uri="{FF2B5EF4-FFF2-40B4-BE49-F238E27FC236}">
                <a16:creationId xmlns:a16="http://schemas.microsoft.com/office/drawing/2014/main" id="{6ED3FE0D-BEFE-005C-4653-1B61D465F7B1}"/>
              </a:ext>
            </a:extLst>
          </p:cNvPr>
          <p:cNvSpPr>
            <a:spLocks noGrp="1"/>
          </p:cNvSpPr>
          <p:nvPr>
            <p:ph type="body" idx="1"/>
          </p:nvPr>
        </p:nvSpPr>
        <p:spPr/>
        <p:txBody>
          <a:bodyPr/>
          <a:lstStyle/>
          <a:p>
            <a:r>
              <a:rPr lang="zh-TW" altLang="en-US" dirty="0"/>
              <a:t>雖然上述的方法可以快速地幫我們挑選資料，但更多時候我們想要篩選的是符合特定規則的資料，例如在成績紀錄內只篩選出期中考不及格的同學們。</a:t>
            </a:r>
            <a:endParaRPr lang="en-US" altLang="zh-TW" dirty="0"/>
          </a:p>
          <a:p>
            <a:endParaRPr lang="en-US" altLang="zh-TW" dirty="0"/>
          </a:p>
          <a:p>
            <a:r>
              <a:rPr lang="zh-TW" altLang="en-US" dirty="0"/>
              <a:t>遇到這種狀況的時候我們可以使用和 </a:t>
            </a:r>
            <a:r>
              <a:rPr lang="en-US" altLang="zh-TW" dirty="0" err="1"/>
              <a:t>numpy</a:t>
            </a:r>
            <a:r>
              <a:rPr lang="zh-TW" altLang="en-US" dirty="0"/>
              <a:t> 很類似的用法。</a:t>
            </a:r>
          </a:p>
          <a:p>
            <a:endParaRPr lang="zh-TW" altLang="en-US" dirty="0"/>
          </a:p>
        </p:txBody>
      </p:sp>
    </p:spTree>
    <p:extLst>
      <p:ext uri="{BB962C8B-B14F-4D97-AF65-F5344CB8AC3E}">
        <p14:creationId xmlns:p14="http://schemas.microsoft.com/office/powerpoint/2010/main" val="3569117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440A8F4-973F-6BB9-6ABE-81E4C5BE54A4}"/>
              </a:ext>
            </a:extLst>
          </p:cNvPr>
          <p:cNvSpPr>
            <a:spLocks noGrp="1"/>
          </p:cNvSpPr>
          <p:nvPr>
            <p:ph type="title"/>
          </p:nvPr>
        </p:nvSpPr>
        <p:spPr/>
        <p:txBody>
          <a:bodyPr/>
          <a:lstStyle/>
          <a:p>
            <a:r>
              <a:rPr lang="zh-TW" altLang="en-US" dirty="0"/>
              <a:t>篩選資料</a:t>
            </a:r>
          </a:p>
        </p:txBody>
      </p:sp>
      <p:sp>
        <p:nvSpPr>
          <p:cNvPr id="10" name="文字版面配置區 9">
            <a:extLst>
              <a:ext uri="{FF2B5EF4-FFF2-40B4-BE49-F238E27FC236}">
                <a16:creationId xmlns:a16="http://schemas.microsoft.com/office/drawing/2014/main" id="{163F527C-7EC2-EB1C-645B-36C6083BDA21}"/>
              </a:ext>
            </a:extLst>
          </p:cNvPr>
          <p:cNvSpPr>
            <a:spLocks noGrp="1"/>
          </p:cNvSpPr>
          <p:nvPr>
            <p:ph type="body" idx="1"/>
          </p:nvPr>
        </p:nvSpPr>
        <p:spPr/>
        <p:txBody>
          <a:bodyPr/>
          <a:lstStyle/>
          <a:p>
            <a:endParaRPr lang="zh-TW" altLang="en-US"/>
          </a:p>
        </p:txBody>
      </p:sp>
      <p:pic>
        <p:nvPicPr>
          <p:cNvPr id="8" name="圖片 7">
            <a:extLst>
              <a:ext uri="{FF2B5EF4-FFF2-40B4-BE49-F238E27FC236}">
                <a16:creationId xmlns:a16="http://schemas.microsoft.com/office/drawing/2014/main" id="{E749065D-B1DA-640D-A072-C8463D00FFBD}"/>
              </a:ext>
            </a:extLst>
          </p:cNvPr>
          <p:cNvPicPr>
            <a:picLocks noChangeAspect="1"/>
          </p:cNvPicPr>
          <p:nvPr/>
        </p:nvPicPr>
        <p:blipFill>
          <a:blip r:embed="rId2"/>
          <a:stretch>
            <a:fillRect/>
          </a:stretch>
        </p:blipFill>
        <p:spPr>
          <a:xfrm>
            <a:off x="907600" y="1361401"/>
            <a:ext cx="10588400" cy="4901199"/>
          </a:xfrm>
          <a:prstGeom prst="rect">
            <a:avLst/>
          </a:prstGeom>
        </p:spPr>
      </p:pic>
      <p:sp>
        <p:nvSpPr>
          <p:cNvPr id="6" name="矩形 5">
            <a:extLst>
              <a:ext uri="{FF2B5EF4-FFF2-40B4-BE49-F238E27FC236}">
                <a16:creationId xmlns:a16="http://schemas.microsoft.com/office/drawing/2014/main" id="{2F74FD37-4D0E-402C-A0D6-036521A2473D}"/>
              </a:ext>
            </a:extLst>
          </p:cNvPr>
          <p:cNvSpPr/>
          <p:nvPr/>
        </p:nvSpPr>
        <p:spPr>
          <a:xfrm>
            <a:off x="1711811" y="1360919"/>
            <a:ext cx="8012430" cy="896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E9E3082-EA0B-7C97-7EE0-872474F5D1B3}"/>
              </a:ext>
            </a:extLst>
          </p:cNvPr>
          <p:cNvSpPr/>
          <p:nvPr/>
        </p:nvSpPr>
        <p:spPr>
          <a:xfrm>
            <a:off x="1711811" y="3312477"/>
            <a:ext cx="8012430" cy="295012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CAD9981B-08AB-96B1-9AA8-E269DA994A18}"/>
              </a:ext>
            </a:extLst>
          </p:cNvPr>
          <p:cNvSpPr txBox="1"/>
          <p:nvPr/>
        </p:nvSpPr>
        <p:spPr>
          <a:xfrm>
            <a:off x="6201800" y="2355601"/>
            <a:ext cx="5294200" cy="898195"/>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設定篩選的條件，</a:t>
            </a:r>
            <a:endParaRPr lang="en-US" altLang="zh-TW" sz="2400" dirty="0">
              <a:solidFill>
                <a:srgbClr val="FF0000"/>
              </a:solidFill>
              <a:latin typeface="Microsoft JhengHei"/>
              <a:ea typeface="Microsoft JhengHei"/>
            </a:endParaRPr>
          </a:p>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在此判斷是否 </a:t>
            </a:r>
            <a:r>
              <a:rPr lang="en-US" altLang="zh-TW" sz="2400" dirty="0">
                <a:solidFill>
                  <a:srgbClr val="FF0000"/>
                </a:solidFill>
                <a:latin typeface="Microsoft JhengHei"/>
                <a:ea typeface="Microsoft JhengHei"/>
              </a:rPr>
              <a:t>State</a:t>
            </a:r>
            <a:r>
              <a:rPr lang="zh-TW" altLang="en-US" sz="2400" dirty="0">
                <a:solidFill>
                  <a:srgbClr val="FF0000"/>
                </a:solidFill>
                <a:latin typeface="Microsoft JhengHei"/>
                <a:ea typeface="Microsoft JhengHei"/>
              </a:rPr>
              <a:t> 欄位的數值為 </a:t>
            </a:r>
            <a:r>
              <a:rPr lang="en-US" altLang="zh-TW" sz="2400" dirty="0">
                <a:solidFill>
                  <a:srgbClr val="FF0000"/>
                </a:solidFill>
                <a:latin typeface="Microsoft JhengHei"/>
                <a:ea typeface="Microsoft JhengHei"/>
              </a:rPr>
              <a:t>FL</a:t>
            </a:r>
            <a:endParaRPr lang="zh-TW" altLang="en-US" sz="2400" dirty="0">
              <a:solidFill>
                <a:srgbClr val="FF0000"/>
              </a:solidFill>
              <a:latin typeface="Microsoft JhengHei"/>
              <a:ea typeface="Microsoft JhengHei"/>
            </a:endParaRPr>
          </a:p>
        </p:txBody>
      </p:sp>
      <p:sp>
        <p:nvSpPr>
          <p:cNvPr id="11" name="文字方塊 10">
            <a:extLst>
              <a:ext uri="{FF2B5EF4-FFF2-40B4-BE49-F238E27FC236}">
                <a16:creationId xmlns:a16="http://schemas.microsoft.com/office/drawing/2014/main" id="{0271CE30-C3F4-024E-FB2F-909B97D978C8}"/>
              </a:ext>
            </a:extLst>
          </p:cNvPr>
          <p:cNvSpPr txBox="1"/>
          <p:nvPr/>
        </p:nvSpPr>
        <p:spPr>
          <a:xfrm>
            <a:off x="6201800" y="4511111"/>
            <a:ext cx="3677627" cy="830997"/>
          </a:xfrm>
          <a:prstGeom prst="rect">
            <a:avLst/>
          </a:prstGeom>
          <a:noFill/>
        </p:spPr>
        <p:txBody>
          <a:bodyPr wrap="square">
            <a:spAutoFit/>
          </a:bodyPr>
          <a:lstStyle/>
          <a:p>
            <a:r>
              <a:rPr lang="zh-TW" altLang="en-US" sz="2400" dirty="0">
                <a:solidFill>
                  <a:schemeClr val="accent1"/>
                </a:solidFill>
              </a:rPr>
              <a:t>印出篩選條件看看，</a:t>
            </a:r>
            <a:endParaRPr lang="en-US" altLang="zh-TW" sz="2400" dirty="0">
              <a:solidFill>
                <a:schemeClr val="accent1"/>
              </a:solidFill>
            </a:endParaRPr>
          </a:p>
          <a:p>
            <a:r>
              <a:rPr lang="zh-TW" altLang="en-US" sz="2400" dirty="0">
                <a:solidFill>
                  <a:schemeClr val="accent1"/>
                </a:solidFill>
              </a:rPr>
              <a:t>會發現這是一連串布林值</a:t>
            </a:r>
          </a:p>
        </p:txBody>
      </p:sp>
    </p:spTree>
    <p:extLst>
      <p:ext uri="{BB962C8B-B14F-4D97-AF65-F5344CB8AC3E}">
        <p14:creationId xmlns:p14="http://schemas.microsoft.com/office/powerpoint/2010/main" val="3730816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A041F5-6E94-6CB4-BA31-30F746C4B253}"/>
              </a:ext>
            </a:extLst>
          </p:cNvPr>
          <p:cNvSpPr>
            <a:spLocks noGrp="1"/>
          </p:cNvSpPr>
          <p:nvPr>
            <p:ph type="title"/>
          </p:nvPr>
        </p:nvSpPr>
        <p:spPr/>
        <p:txBody>
          <a:bodyPr/>
          <a:lstStyle/>
          <a:p>
            <a:r>
              <a:rPr lang="zh-TW" altLang="en-US" dirty="0"/>
              <a:t>篩選資料</a:t>
            </a:r>
          </a:p>
        </p:txBody>
      </p:sp>
      <p:sp>
        <p:nvSpPr>
          <p:cNvPr id="3" name="文字版面配置區 2">
            <a:extLst>
              <a:ext uri="{FF2B5EF4-FFF2-40B4-BE49-F238E27FC236}">
                <a16:creationId xmlns:a16="http://schemas.microsoft.com/office/drawing/2014/main" id="{615B185F-8DBB-7BB6-3A2B-9E135373705F}"/>
              </a:ext>
            </a:extLst>
          </p:cNvPr>
          <p:cNvSpPr>
            <a:spLocks noGrp="1"/>
          </p:cNvSpPr>
          <p:nvPr>
            <p:ph type="body" idx="1"/>
          </p:nvPr>
        </p:nvSpPr>
        <p:spPr/>
        <p:txBody>
          <a:bodyPr/>
          <a:lstStyle/>
          <a:p>
            <a:r>
              <a:rPr lang="zh-TW" altLang="en-US" dirty="0"/>
              <a:t>結合前面所學，將 </a:t>
            </a:r>
            <a:r>
              <a:rPr lang="en-US" altLang="zh-TW" dirty="0"/>
              <a:t>condition</a:t>
            </a:r>
            <a:r>
              <a:rPr lang="zh-TW" altLang="en-US" dirty="0"/>
              <a:t> 放入 </a:t>
            </a:r>
            <a:r>
              <a:rPr lang="en-US" altLang="zh-TW" dirty="0"/>
              <a:t>loc</a:t>
            </a:r>
            <a:r>
              <a:rPr lang="zh-TW" altLang="en-US" dirty="0"/>
              <a:t> 中篩選判斷值為 </a:t>
            </a:r>
            <a:r>
              <a:rPr lang="en-US" altLang="zh-TW" dirty="0"/>
              <a:t>True</a:t>
            </a:r>
            <a:r>
              <a:rPr lang="zh-TW" altLang="en-US" dirty="0"/>
              <a:t> 的資料，且只呈現前五筆。</a:t>
            </a:r>
          </a:p>
          <a:p>
            <a:endParaRPr lang="zh-TW" altLang="en-US" dirty="0"/>
          </a:p>
        </p:txBody>
      </p:sp>
      <p:pic>
        <p:nvPicPr>
          <p:cNvPr id="8" name="圖片 7">
            <a:extLst>
              <a:ext uri="{FF2B5EF4-FFF2-40B4-BE49-F238E27FC236}">
                <a16:creationId xmlns:a16="http://schemas.microsoft.com/office/drawing/2014/main" id="{EDD95517-9E7D-9A8C-DB54-4228DFC6333D}"/>
              </a:ext>
            </a:extLst>
          </p:cNvPr>
          <p:cNvPicPr>
            <a:picLocks noChangeAspect="1"/>
          </p:cNvPicPr>
          <p:nvPr/>
        </p:nvPicPr>
        <p:blipFill>
          <a:blip r:embed="rId2"/>
          <a:stretch>
            <a:fillRect/>
          </a:stretch>
        </p:blipFill>
        <p:spPr>
          <a:xfrm>
            <a:off x="907600" y="2518793"/>
            <a:ext cx="10588400" cy="3743807"/>
          </a:xfrm>
          <a:prstGeom prst="rect">
            <a:avLst/>
          </a:prstGeom>
        </p:spPr>
      </p:pic>
    </p:spTree>
    <p:extLst>
      <p:ext uri="{BB962C8B-B14F-4D97-AF65-F5344CB8AC3E}">
        <p14:creationId xmlns:p14="http://schemas.microsoft.com/office/powerpoint/2010/main" val="3099836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733A6-6681-1691-D9A9-BD7B99509F91}"/>
              </a:ext>
            </a:extLst>
          </p:cNvPr>
          <p:cNvSpPr>
            <a:spLocks noGrp="1"/>
          </p:cNvSpPr>
          <p:nvPr>
            <p:ph type="title"/>
          </p:nvPr>
        </p:nvSpPr>
        <p:spPr/>
        <p:txBody>
          <a:bodyPr/>
          <a:lstStyle/>
          <a:p>
            <a:r>
              <a:rPr lang="zh-TW" altLang="en-US" dirty="0"/>
              <a:t>篩選資料</a:t>
            </a:r>
          </a:p>
        </p:txBody>
      </p:sp>
      <p:sp>
        <p:nvSpPr>
          <p:cNvPr id="3" name="文字版面配置區 2">
            <a:extLst>
              <a:ext uri="{FF2B5EF4-FFF2-40B4-BE49-F238E27FC236}">
                <a16:creationId xmlns:a16="http://schemas.microsoft.com/office/drawing/2014/main" id="{2D424325-2E68-9D32-7C61-3393BDA7F7E7}"/>
              </a:ext>
            </a:extLst>
          </p:cNvPr>
          <p:cNvSpPr>
            <a:spLocks noGrp="1"/>
          </p:cNvSpPr>
          <p:nvPr>
            <p:ph type="body" idx="1"/>
          </p:nvPr>
        </p:nvSpPr>
        <p:spPr/>
        <p:txBody>
          <a:bodyPr/>
          <a:lstStyle/>
          <a:p>
            <a:r>
              <a:rPr lang="zh-TW" altLang="en-US" dirty="0"/>
              <a:t>也可以做比較複雜的條件判斷並一次將篩選條件寫在內。</a:t>
            </a:r>
            <a:endParaRPr lang="en-US" altLang="zh-TW" dirty="0"/>
          </a:p>
        </p:txBody>
      </p:sp>
      <p:pic>
        <p:nvPicPr>
          <p:cNvPr id="4" name="圖片 3">
            <a:extLst>
              <a:ext uri="{FF2B5EF4-FFF2-40B4-BE49-F238E27FC236}">
                <a16:creationId xmlns:a16="http://schemas.microsoft.com/office/drawing/2014/main" id="{59E02939-97EA-9D35-07FF-E2757CDAA001}"/>
              </a:ext>
            </a:extLst>
          </p:cNvPr>
          <p:cNvPicPr>
            <a:picLocks noChangeAspect="1"/>
          </p:cNvPicPr>
          <p:nvPr/>
        </p:nvPicPr>
        <p:blipFill>
          <a:blip r:embed="rId2"/>
          <a:stretch>
            <a:fillRect/>
          </a:stretch>
        </p:blipFill>
        <p:spPr>
          <a:xfrm>
            <a:off x="907600" y="2518792"/>
            <a:ext cx="10588400" cy="3743808"/>
          </a:xfrm>
          <a:prstGeom prst="rect">
            <a:avLst/>
          </a:prstGeom>
        </p:spPr>
      </p:pic>
      <p:sp>
        <p:nvSpPr>
          <p:cNvPr id="7" name="文字方塊 6">
            <a:extLst>
              <a:ext uri="{FF2B5EF4-FFF2-40B4-BE49-F238E27FC236}">
                <a16:creationId xmlns:a16="http://schemas.microsoft.com/office/drawing/2014/main" id="{93AED480-D3CB-C9AD-FC77-A6EDB122DD41}"/>
              </a:ext>
            </a:extLst>
          </p:cNvPr>
          <p:cNvSpPr txBox="1"/>
          <p:nvPr/>
        </p:nvSpPr>
        <p:spPr>
          <a:xfrm>
            <a:off x="7098779" y="3976837"/>
            <a:ext cx="5093221" cy="757130"/>
          </a:xfrm>
          <a:prstGeom prst="rect">
            <a:avLst/>
          </a:prstGeom>
          <a:noFill/>
        </p:spPr>
        <p:txBody>
          <a:bodyPr wrap="square">
            <a:spAutoFit/>
          </a:bodyPr>
          <a:lstStyle/>
          <a:p>
            <a:pPr marL="101598" lvl="1">
              <a:lnSpc>
                <a:spcPct val="90000"/>
              </a:lnSpc>
              <a:spcBef>
                <a:spcPts val="1067"/>
              </a:spcBef>
              <a:buClr>
                <a:schemeClr val="dk1"/>
              </a:buClr>
              <a:buSzPts val="2400"/>
            </a:pPr>
            <a:r>
              <a:rPr lang="zh-TW" altLang="en-US" sz="2400" dirty="0">
                <a:solidFill>
                  <a:srgbClr val="FF0000"/>
                </a:solidFill>
                <a:latin typeface="Microsoft JhengHei"/>
                <a:ea typeface="Microsoft JhengHei"/>
              </a:rPr>
              <a:t>同時挑選 </a:t>
            </a:r>
            <a:r>
              <a:rPr lang="en-US" altLang="zh-TW" sz="2400" dirty="0">
                <a:solidFill>
                  <a:srgbClr val="FF0000"/>
                </a:solidFill>
                <a:latin typeface="Microsoft JhengHei"/>
                <a:ea typeface="Microsoft JhengHei"/>
              </a:rPr>
              <a:t>State</a:t>
            </a:r>
            <a:r>
              <a:rPr lang="zh-TW" altLang="en-US" sz="2400" dirty="0">
                <a:solidFill>
                  <a:srgbClr val="FF0000"/>
                </a:solidFill>
                <a:latin typeface="Microsoft JhengHei"/>
                <a:ea typeface="Microsoft JhengHei"/>
              </a:rPr>
              <a:t> 為 </a:t>
            </a:r>
            <a:r>
              <a:rPr lang="en-US" altLang="zh-TW" sz="2400" dirty="0">
                <a:solidFill>
                  <a:srgbClr val="FF0000"/>
                </a:solidFill>
                <a:latin typeface="Microsoft JhengHei"/>
                <a:ea typeface="Microsoft JhengHei"/>
              </a:rPr>
              <a:t>FL</a:t>
            </a:r>
            <a:r>
              <a:rPr lang="zh-TW" altLang="en-US" sz="2400" dirty="0">
                <a:solidFill>
                  <a:srgbClr val="FF0000"/>
                </a:solidFill>
                <a:latin typeface="Microsoft JhengHei"/>
                <a:ea typeface="Microsoft JhengHei"/>
              </a:rPr>
              <a:t> 且 </a:t>
            </a:r>
            <a:r>
              <a:rPr lang="en-US" altLang="zh-TW" sz="2400" dirty="0">
                <a:solidFill>
                  <a:srgbClr val="FF0000"/>
                </a:solidFill>
                <a:latin typeface="Microsoft JhengHei"/>
                <a:ea typeface="Microsoft JhengHei"/>
              </a:rPr>
              <a:t>Status</a:t>
            </a:r>
            <a:r>
              <a:rPr lang="zh-TW" altLang="en-US" sz="2400" dirty="0">
                <a:solidFill>
                  <a:srgbClr val="FF0000"/>
                </a:solidFill>
                <a:latin typeface="Microsoft JhengHei"/>
                <a:ea typeface="Microsoft JhengHei"/>
              </a:rPr>
              <a:t> 為 </a:t>
            </a:r>
            <a:r>
              <a:rPr lang="en-US" altLang="zh-TW" sz="2400" dirty="0">
                <a:solidFill>
                  <a:srgbClr val="FF0000"/>
                </a:solidFill>
                <a:latin typeface="Microsoft JhengHei"/>
                <a:ea typeface="Microsoft JhengHei"/>
              </a:rPr>
              <a:t>3</a:t>
            </a:r>
            <a:r>
              <a:rPr lang="zh-TW" altLang="en-US" sz="2400" dirty="0">
                <a:solidFill>
                  <a:srgbClr val="FF0000"/>
                </a:solidFill>
                <a:latin typeface="Microsoft JhengHei"/>
                <a:ea typeface="Microsoft JhengHei"/>
              </a:rPr>
              <a:t> 的資料，並只呈現前五筆。</a:t>
            </a:r>
          </a:p>
        </p:txBody>
      </p:sp>
    </p:spTree>
    <p:extLst>
      <p:ext uri="{BB962C8B-B14F-4D97-AF65-F5344CB8AC3E}">
        <p14:creationId xmlns:p14="http://schemas.microsoft.com/office/powerpoint/2010/main" val="3844496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733A6-6681-1691-D9A9-BD7B99509F91}"/>
              </a:ext>
            </a:extLst>
          </p:cNvPr>
          <p:cNvSpPr>
            <a:spLocks noGrp="1"/>
          </p:cNvSpPr>
          <p:nvPr>
            <p:ph type="title"/>
          </p:nvPr>
        </p:nvSpPr>
        <p:spPr/>
        <p:txBody>
          <a:bodyPr/>
          <a:lstStyle/>
          <a:p>
            <a:r>
              <a:rPr lang="zh-TW" altLang="en-US" dirty="0"/>
              <a:t>篩選資料</a:t>
            </a:r>
          </a:p>
        </p:txBody>
      </p:sp>
      <p:sp>
        <p:nvSpPr>
          <p:cNvPr id="3" name="文字版面配置區 2">
            <a:extLst>
              <a:ext uri="{FF2B5EF4-FFF2-40B4-BE49-F238E27FC236}">
                <a16:creationId xmlns:a16="http://schemas.microsoft.com/office/drawing/2014/main" id="{2D424325-2E68-9D32-7C61-3393BDA7F7E7}"/>
              </a:ext>
            </a:extLst>
          </p:cNvPr>
          <p:cNvSpPr>
            <a:spLocks noGrp="1"/>
          </p:cNvSpPr>
          <p:nvPr>
            <p:ph type="body" idx="1"/>
          </p:nvPr>
        </p:nvSpPr>
        <p:spPr/>
        <p:txBody>
          <a:bodyPr/>
          <a:lstStyle/>
          <a:p>
            <a:r>
              <a:rPr lang="zh-TW" altLang="en-US" dirty="0"/>
              <a:t>如果需要在某個欄位內挑選符合多個可能性的數值，可以使用 </a:t>
            </a:r>
            <a:r>
              <a:rPr lang="en-US" altLang="zh-TW" dirty="0"/>
              <a:t>.</a:t>
            </a:r>
            <a:r>
              <a:rPr lang="en-US" altLang="zh-TW" dirty="0" err="1"/>
              <a:t>isin</a:t>
            </a:r>
            <a:r>
              <a:rPr lang="en-US" altLang="zh-TW" dirty="0"/>
              <a:t>()</a:t>
            </a:r>
            <a:r>
              <a:rPr lang="zh-TW" altLang="en-US" dirty="0"/>
              <a:t> 這個方法。</a:t>
            </a:r>
          </a:p>
        </p:txBody>
      </p:sp>
      <p:pic>
        <p:nvPicPr>
          <p:cNvPr id="9" name="圖片 8">
            <a:extLst>
              <a:ext uri="{FF2B5EF4-FFF2-40B4-BE49-F238E27FC236}">
                <a16:creationId xmlns:a16="http://schemas.microsoft.com/office/drawing/2014/main" id="{C9950CFF-9854-F20E-839B-4CD6A6139E41}"/>
              </a:ext>
            </a:extLst>
          </p:cNvPr>
          <p:cNvPicPr>
            <a:picLocks noChangeAspect="1"/>
          </p:cNvPicPr>
          <p:nvPr/>
        </p:nvPicPr>
        <p:blipFill>
          <a:blip r:embed="rId2"/>
          <a:stretch>
            <a:fillRect/>
          </a:stretch>
        </p:blipFill>
        <p:spPr>
          <a:xfrm>
            <a:off x="907600" y="2518792"/>
            <a:ext cx="10694467" cy="3743808"/>
          </a:xfrm>
          <a:prstGeom prst="rect">
            <a:avLst/>
          </a:prstGeom>
        </p:spPr>
      </p:pic>
      <p:sp>
        <p:nvSpPr>
          <p:cNvPr id="12" name="文字方塊 11">
            <a:extLst>
              <a:ext uri="{FF2B5EF4-FFF2-40B4-BE49-F238E27FC236}">
                <a16:creationId xmlns:a16="http://schemas.microsoft.com/office/drawing/2014/main" id="{FFEDE92F-B52F-221B-2F4F-F5F2D96F5F6A}"/>
              </a:ext>
            </a:extLst>
          </p:cNvPr>
          <p:cNvSpPr txBox="1"/>
          <p:nvPr/>
        </p:nvSpPr>
        <p:spPr>
          <a:xfrm>
            <a:off x="7098778" y="3965245"/>
            <a:ext cx="5093221" cy="757130"/>
          </a:xfrm>
          <a:prstGeom prst="rect">
            <a:avLst/>
          </a:prstGeom>
          <a:noFill/>
        </p:spPr>
        <p:txBody>
          <a:bodyPr wrap="square">
            <a:spAutoFit/>
          </a:bodyPr>
          <a:lstStyle/>
          <a:p>
            <a:pPr marL="101598" lvl="1">
              <a:lnSpc>
                <a:spcPct val="90000"/>
              </a:lnSpc>
              <a:spcBef>
                <a:spcPts val="1067"/>
              </a:spcBef>
              <a:buClr>
                <a:schemeClr val="dk1"/>
              </a:buClr>
              <a:buSzPts val="2400"/>
            </a:pPr>
            <a:r>
              <a:rPr lang="zh-TW" altLang="en-US" sz="2400" dirty="0">
                <a:solidFill>
                  <a:srgbClr val="FF0000"/>
                </a:solidFill>
                <a:latin typeface="Microsoft JhengHei"/>
                <a:ea typeface="Microsoft JhengHei"/>
              </a:rPr>
              <a:t>挑選</a:t>
            </a:r>
            <a:r>
              <a:rPr lang="en-US" altLang="zh-TW" sz="2400" dirty="0">
                <a:solidFill>
                  <a:srgbClr val="FF0000"/>
                </a:solidFill>
                <a:latin typeface="Microsoft JhengHei"/>
                <a:ea typeface="Microsoft JhengHei"/>
              </a:rPr>
              <a:t>Status</a:t>
            </a:r>
            <a:r>
              <a:rPr lang="zh-TW" altLang="en-US" sz="2400" dirty="0">
                <a:solidFill>
                  <a:srgbClr val="FF0000"/>
                </a:solidFill>
                <a:latin typeface="Microsoft JhengHei"/>
                <a:ea typeface="Microsoft JhengHei"/>
              </a:rPr>
              <a:t>為</a:t>
            </a:r>
            <a:r>
              <a:rPr lang="en-US" altLang="zh-TW" sz="2400" dirty="0">
                <a:solidFill>
                  <a:srgbClr val="FF0000"/>
                </a:solidFill>
                <a:latin typeface="Microsoft JhengHei"/>
                <a:ea typeface="Microsoft JhengHei"/>
              </a:rPr>
              <a:t>1</a:t>
            </a:r>
            <a:r>
              <a:rPr lang="zh-TW" altLang="en-US" sz="2400" dirty="0">
                <a:solidFill>
                  <a:srgbClr val="FF0000"/>
                </a:solidFill>
                <a:latin typeface="Microsoft JhengHei"/>
                <a:ea typeface="Microsoft JhengHei"/>
              </a:rPr>
              <a:t>或</a:t>
            </a:r>
            <a:r>
              <a:rPr lang="en-US" altLang="zh-TW" sz="2400" dirty="0">
                <a:solidFill>
                  <a:srgbClr val="FF0000"/>
                </a:solidFill>
                <a:latin typeface="Microsoft JhengHei"/>
                <a:ea typeface="Microsoft JhengHei"/>
              </a:rPr>
              <a:t>2</a:t>
            </a:r>
            <a:r>
              <a:rPr lang="zh-TW" altLang="en-US" sz="2400" dirty="0">
                <a:solidFill>
                  <a:srgbClr val="FF0000"/>
                </a:solidFill>
                <a:latin typeface="Microsoft JhengHei"/>
                <a:ea typeface="Microsoft JhengHei"/>
              </a:rPr>
              <a:t>的資料，並只呈現前五筆</a:t>
            </a:r>
          </a:p>
        </p:txBody>
      </p:sp>
    </p:spTree>
    <p:extLst>
      <p:ext uri="{BB962C8B-B14F-4D97-AF65-F5344CB8AC3E}">
        <p14:creationId xmlns:p14="http://schemas.microsoft.com/office/powerpoint/2010/main" val="594520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br>
              <a:rPr lang="en-US" altLang="zh-TW" dirty="0">
                <a:solidFill>
                  <a:srgbClr val="00B050"/>
                </a:solidFill>
              </a:rPr>
            </a:br>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物件的操作</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r>
              <a:rPr lang="zh-TW" altLang="en-US" sz="3470" dirty="0">
                <a:solidFill>
                  <a:srgbClr val="A6AAA9"/>
                </a:solidFill>
              </a:rPr>
              <a:t>對欄位進行排序</a:t>
            </a:r>
          </a:p>
        </p:txBody>
      </p:sp>
    </p:spTree>
    <p:extLst>
      <p:ext uri="{BB962C8B-B14F-4D97-AF65-F5344CB8AC3E}">
        <p14:creationId xmlns:p14="http://schemas.microsoft.com/office/powerpoint/2010/main" val="1570511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64F3BDD-B31F-0288-C8BC-19EB8E98C709}"/>
              </a:ext>
            </a:extLst>
          </p:cNvPr>
          <p:cNvSpPr>
            <a:spLocks noGrp="1"/>
          </p:cNvSpPr>
          <p:nvPr>
            <p:ph type="title"/>
          </p:nvPr>
        </p:nvSpPr>
        <p:spPr/>
        <p:txBody>
          <a:bodyPr/>
          <a:lstStyle/>
          <a:p>
            <a:r>
              <a:rPr lang="zh-TW" altLang="en-US" dirty="0"/>
              <a:t>對欄位進行排序</a:t>
            </a:r>
          </a:p>
        </p:txBody>
      </p:sp>
      <p:sp>
        <p:nvSpPr>
          <p:cNvPr id="5" name="文字版面配置區 4">
            <a:extLst>
              <a:ext uri="{FF2B5EF4-FFF2-40B4-BE49-F238E27FC236}">
                <a16:creationId xmlns:a16="http://schemas.microsoft.com/office/drawing/2014/main" id="{0E800C5F-D0D9-5A5E-0414-BF267D3F356A}"/>
              </a:ext>
            </a:extLst>
          </p:cNvPr>
          <p:cNvSpPr>
            <a:spLocks noGrp="1"/>
          </p:cNvSpPr>
          <p:nvPr>
            <p:ph type="body" idx="1"/>
          </p:nvPr>
        </p:nvSpPr>
        <p:spPr/>
        <p:txBody>
          <a:bodyPr/>
          <a:lstStyle/>
          <a:p>
            <a:endParaRPr lang="en-US" altLang="zh-TW" dirty="0"/>
          </a:p>
          <a:p>
            <a:endParaRPr lang="en-US" altLang="zh-TW" dirty="0"/>
          </a:p>
          <a:p>
            <a:r>
              <a:rPr lang="en-US" altLang="zh-TW" dirty="0"/>
              <a:t>ascending </a:t>
            </a:r>
            <a:r>
              <a:rPr lang="zh-TW" altLang="en-US" dirty="0"/>
              <a:t>參數是一布林值，決定排序方式是以降冪或是升冪。</a:t>
            </a:r>
          </a:p>
        </p:txBody>
      </p:sp>
      <p:sp>
        <p:nvSpPr>
          <p:cNvPr id="6" name="Google Shape;625;p88">
            <a:extLst>
              <a:ext uri="{FF2B5EF4-FFF2-40B4-BE49-F238E27FC236}">
                <a16:creationId xmlns:a16="http://schemas.microsoft.com/office/drawing/2014/main" id="{384F4120-C2F3-867A-8277-15336B8C34CE}"/>
              </a:ext>
            </a:extLst>
          </p:cNvPr>
          <p:cNvSpPr/>
          <p:nvPr/>
        </p:nvSpPr>
        <p:spPr>
          <a:xfrm>
            <a:off x="907600" y="136136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.sort_values</a:t>
            </a:r>
            <a:r>
              <a:rPr lang="en-US" altLang="zh-TW" sz="2400" b="1" dirty="0">
                <a:solidFill>
                  <a:schemeClr val="dk1"/>
                </a:solidFill>
              </a:rPr>
              <a:t> ( by = </a:t>
            </a:r>
            <a:r>
              <a:rPr lang="en-US" altLang="zh-TW" sz="2400" b="1" dirty="0">
                <a:solidFill>
                  <a:schemeClr val="accent1"/>
                </a:solidFill>
              </a:rPr>
              <a:t>col</a:t>
            </a:r>
            <a:r>
              <a:rPr lang="en-US" altLang="zh-TW" sz="2400" b="1" dirty="0">
                <a:solidFill>
                  <a:schemeClr val="bg2"/>
                </a:solidFill>
              </a:rPr>
              <a:t> </a:t>
            </a:r>
            <a:r>
              <a:rPr lang="en-US" altLang="zh-TW" sz="2400" b="1" dirty="0">
                <a:solidFill>
                  <a:schemeClr val="dk1"/>
                </a:solidFill>
              </a:rPr>
              <a:t>, ascending = </a:t>
            </a:r>
            <a:r>
              <a:rPr lang="en-US" altLang="zh-TW" sz="2400" b="1" dirty="0" err="1">
                <a:solidFill>
                  <a:schemeClr val="accent1"/>
                </a:solidFill>
              </a:rPr>
              <a:t>boolean</a:t>
            </a:r>
            <a:r>
              <a:rPr lang="en-US" altLang="zh-TW" sz="2400" b="1" dirty="0">
                <a:solidFill>
                  <a:schemeClr val="dk1"/>
                </a:solidFill>
              </a:rPr>
              <a:t> ) </a:t>
            </a:r>
          </a:p>
          <a:p>
            <a:pPr>
              <a:lnSpc>
                <a:spcPct val="115000"/>
              </a:lnSpc>
              <a:buClr>
                <a:schemeClr val="dk1"/>
              </a:buClr>
              <a:buSzPts val="1100"/>
            </a:pPr>
            <a:r>
              <a:rPr lang="en-US" altLang="zh-TW" sz="2400" b="1" dirty="0">
                <a:solidFill>
                  <a:schemeClr val="dk1"/>
                </a:solidFill>
              </a:rPr>
              <a:t>#</a:t>
            </a:r>
            <a:r>
              <a:rPr lang="zh-TW" altLang="en-US" sz="2400" b="1" dirty="0">
                <a:solidFill>
                  <a:schemeClr val="dk1"/>
                </a:solidFill>
              </a:rPr>
              <a:t> 表格資料</a:t>
            </a:r>
            <a:r>
              <a:rPr lang="en-US" altLang="zh-TW" sz="2400" b="1" dirty="0">
                <a:solidFill>
                  <a:schemeClr val="bg2"/>
                </a:solidFill>
              </a:rPr>
              <a:t> </a:t>
            </a:r>
            <a:r>
              <a:rPr lang="en-US" altLang="zh-TW" sz="2400" b="1" dirty="0" err="1">
                <a:solidFill>
                  <a:schemeClr val="accent1"/>
                </a:solidFill>
              </a:rPr>
              <a:t>df</a:t>
            </a:r>
            <a:r>
              <a:rPr lang="zh-TW" altLang="en-US" sz="2400" b="1" dirty="0">
                <a:solidFill>
                  <a:schemeClr val="bg2"/>
                </a:solidFill>
              </a:rPr>
              <a:t> </a:t>
            </a:r>
            <a:r>
              <a:rPr lang="zh-TW" altLang="en-US" sz="2400" b="1" dirty="0">
                <a:solidFill>
                  <a:schemeClr val="dk1"/>
                </a:solidFill>
              </a:rPr>
              <a:t>根據</a:t>
            </a:r>
            <a:r>
              <a:rPr lang="zh-TW" altLang="en-US" sz="2400" b="1" dirty="0">
                <a:solidFill>
                  <a:schemeClr val="bg2"/>
                </a:solidFill>
              </a:rPr>
              <a:t> </a:t>
            </a:r>
            <a:r>
              <a:rPr lang="en-US" altLang="zh-TW" sz="2400" b="1" dirty="0">
                <a:solidFill>
                  <a:schemeClr val="accent1"/>
                </a:solidFill>
              </a:rPr>
              <a:t>col </a:t>
            </a:r>
            <a:r>
              <a:rPr lang="zh-TW" altLang="en-US" sz="2400" b="1" dirty="0">
                <a:solidFill>
                  <a:schemeClr val="dk1"/>
                </a:solidFill>
              </a:rPr>
              <a:t>排序</a:t>
            </a:r>
          </a:p>
        </p:txBody>
      </p:sp>
      <p:pic>
        <p:nvPicPr>
          <p:cNvPr id="14" name="圖片 13">
            <a:extLst>
              <a:ext uri="{FF2B5EF4-FFF2-40B4-BE49-F238E27FC236}">
                <a16:creationId xmlns:a16="http://schemas.microsoft.com/office/drawing/2014/main" id="{A8F5EC11-DAC9-5A8E-629C-19528BF11499}"/>
              </a:ext>
            </a:extLst>
          </p:cNvPr>
          <p:cNvPicPr>
            <a:picLocks noChangeAspect="1"/>
          </p:cNvPicPr>
          <p:nvPr/>
        </p:nvPicPr>
        <p:blipFill>
          <a:blip r:embed="rId2"/>
          <a:stretch>
            <a:fillRect/>
          </a:stretch>
        </p:blipFill>
        <p:spPr>
          <a:xfrm>
            <a:off x="907600" y="3597833"/>
            <a:ext cx="7536604" cy="2664765"/>
          </a:xfrm>
          <a:prstGeom prst="rect">
            <a:avLst/>
          </a:prstGeom>
        </p:spPr>
      </p:pic>
      <p:sp>
        <p:nvSpPr>
          <p:cNvPr id="2" name="矩形 1">
            <a:extLst>
              <a:ext uri="{FF2B5EF4-FFF2-40B4-BE49-F238E27FC236}">
                <a16:creationId xmlns:a16="http://schemas.microsoft.com/office/drawing/2014/main" id="{DE17B9CC-7F30-A62D-408A-984275296267}"/>
              </a:ext>
            </a:extLst>
          </p:cNvPr>
          <p:cNvSpPr/>
          <p:nvPr/>
        </p:nvSpPr>
        <p:spPr>
          <a:xfrm>
            <a:off x="4590660" y="3597830"/>
            <a:ext cx="1707503" cy="4703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DCCAE9C9-BBB5-A38A-F5AE-30CFF4FC1BAD}"/>
              </a:ext>
            </a:extLst>
          </p:cNvPr>
          <p:cNvSpPr txBox="1"/>
          <p:nvPr/>
        </p:nvSpPr>
        <p:spPr>
          <a:xfrm>
            <a:off x="5602213" y="4065427"/>
            <a:ext cx="5313437" cy="757130"/>
          </a:xfrm>
          <a:prstGeom prst="rect">
            <a:avLst/>
          </a:prstGeom>
          <a:noFill/>
        </p:spPr>
        <p:txBody>
          <a:bodyPr wrap="square" rtlCol="0">
            <a:spAutoFit/>
          </a:bodyPr>
          <a:lstStyle/>
          <a:p>
            <a:pPr marL="101598">
              <a:lnSpc>
                <a:spcPct val="90000"/>
              </a:lnSpc>
              <a:spcBef>
                <a:spcPts val="1067"/>
              </a:spcBef>
              <a:buClr>
                <a:schemeClr val="dk1"/>
              </a:buClr>
              <a:buSzPts val="2400"/>
            </a:pPr>
            <a:r>
              <a:rPr lang="en-US" altLang="zh-TW" sz="2400" dirty="0">
                <a:solidFill>
                  <a:srgbClr val="FF0000"/>
                </a:solidFill>
                <a:latin typeface="Microsoft JhengHei"/>
                <a:ea typeface="Microsoft JhengHei"/>
              </a:rPr>
              <a:t>ascending = False </a:t>
            </a:r>
            <a:r>
              <a:rPr lang="zh-TW" altLang="en-US" sz="2400" dirty="0">
                <a:solidFill>
                  <a:srgbClr val="FF0000"/>
                </a:solidFill>
                <a:latin typeface="Microsoft JhengHei"/>
                <a:ea typeface="Microsoft JhengHei"/>
              </a:rPr>
              <a:t>表示排序方式為降冪；</a:t>
            </a:r>
            <a:r>
              <a:rPr lang="en-US" altLang="zh-TW" sz="2400" dirty="0">
                <a:solidFill>
                  <a:srgbClr val="FF0000"/>
                </a:solidFill>
                <a:latin typeface="Microsoft JhengHei"/>
                <a:ea typeface="Microsoft JhengHei"/>
              </a:rPr>
              <a:t> ascending = True </a:t>
            </a:r>
            <a:r>
              <a:rPr lang="zh-TW" altLang="en-US" sz="2400" dirty="0">
                <a:solidFill>
                  <a:srgbClr val="FF0000"/>
                </a:solidFill>
                <a:latin typeface="Microsoft JhengHei"/>
                <a:ea typeface="Microsoft JhengHei"/>
              </a:rPr>
              <a:t>則為升冪</a:t>
            </a:r>
            <a:endParaRPr lang="en-US" altLang="zh-TW" sz="2400" dirty="0">
              <a:solidFill>
                <a:srgbClr val="FF0000"/>
              </a:solidFill>
              <a:latin typeface="Microsoft JhengHei"/>
              <a:ea typeface="Microsoft JhengHei"/>
            </a:endParaRPr>
          </a:p>
        </p:txBody>
      </p:sp>
    </p:spTree>
    <p:extLst>
      <p:ext uri="{BB962C8B-B14F-4D97-AF65-F5344CB8AC3E}">
        <p14:creationId xmlns:p14="http://schemas.microsoft.com/office/powerpoint/2010/main" val="262672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64F3BDD-B31F-0288-C8BC-19EB8E98C709}"/>
              </a:ext>
            </a:extLst>
          </p:cNvPr>
          <p:cNvSpPr>
            <a:spLocks noGrp="1"/>
          </p:cNvSpPr>
          <p:nvPr>
            <p:ph type="title"/>
          </p:nvPr>
        </p:nvSpPr>
        <p:spPr/>
        <p:txBody>
          <a:bodyPr/>
          <a:lstStyle/>
          <a:p>
            <a:r>
              <a:rPr lang="zh-TW" altLang="en-US" dirty="0"/>
              <a:t>對欄位進行排序</a:t>
            </a:r>
          </a:p>
        </p:txBody>
      </p:sp>
      <p:sp>
        <p:nvSpPr>
          <p:cNvPr id="5" name="文字版面配置區 4">
            <a:extLst>
              <a:ext uri="{FF2B5EF4-FFF2-40B4-BE49-F238E27FC236}">
                <a16:creationId xmlns:a16="http://schemas.microsoft.com/office/drawing/2014/main" id="{0E800C5F-D0D9-5A5E-0414-BF267D3F356A}"/>
              </a:ext>
            </a:extLst>
          </p:cNvPr>
          <p:cNvSpPr>
            <a:spLocks noGrp="1"/>
          </p:cNvSpPr>
          <p:nvPr>
            <p:ph type="body" idx="1"/>
          </p:nvPr>
        </p:nvSpPr>
        <p:spPr/>
        <p:txBody>
          <a:bodyPr/>
          <a:lstStyle/>
          <a:p>
            <a:endParaRPr lang="en-US" altLang="zh-TW" dirty="0"/>
          </a:p>
          <a:p>
            <a:endParaRPr lang="en-US" altLang="zh-TW" dirty="0"/>
          </a:p>
          <a:p>
            <a:r>
              <a:rPr lang="zh-TW" altLang="en-US" dirty="0"/>
              <a:t>亦可以多欄位進行排序，若前一個排序依據相同，則會由後面的進行判斷。</a:t>
            </a:r>
            <a:endParaRPr lang="en-US" altLang="zh-TW" dirty="0"/>
          </a:p>
        </p:txBody>
      </p:sp>
      <p:sp>
        <p:nvSpPr>
          <p:cNvPr id="6" name="Google Shape;625;p88">
            <a:extLst>
              <a:ext uri="{FF2B5EF4-FFF2-40B4-BE49-F238E27FC236}">
                <a16:creationId xmlns:a16="http://schemas.microsoft.com/office/drawing/2014/main" id="{384F4120-C2F3-867A-8277-15336B8C34CE}"/>
              </a:ext>
            </a:extLst>
          </p:cNvPr>
          <p:cNvSpPr/>
          <p:nvPr/>
        </p:nvSpPr>
        <p:spPr>
          <a:xfrm>
            <a:off x="245074" y="1482811"/>
            <a:ext cx="11642124"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.sort_values</a:t>
            </a:r>
            <a:r>
              <a:rPr lang="en-US" altLang="zh-TW" sz="2400" b="1" dirty="0">
                <a:solidFill>
                  <a:schemeClr val="dk1"/>
                </a:solidFill>
              </a:rPr>
              <a:t> ( by = </a:t>
            </a:r>
            <a:r>
              <a:rPr lang="en-US" altLang="zh-TW" sz="2400" b="1" dirty="0">
                <a:solidFill>
                  <a:schemeClr val="accent1"/>
                </a:solidFill>
              </a:rPr>
              <a:t>col</a:t>
            </a:r>
            <a:r>
              <a:rPr lang="en-US" altLang="zh-TW" sz="2400" b="1" dirty="0">
                <a:solidFill>
                  <a:schemeClr val="bg2"/>
                </a:solidFill>
              </a:rPr>
              <a:t> </a:t>
            </a:r>
            <a:r>
              <a:rPr lang="en-US" altLang="zh-TW" sz="2400" b="1" dirty="0">
                <a:solidFill>
                  <a:schemeClr val="dk1"/>
                </a:solidFill>
              </a:rPr>
              <a:t>, ascending = </a:t>
            </a:r>
            <a:r>
              <a:rPr lang="en-US" altLang="zh-TW" sz="2400" b="1" dirty="0" err="1">
                <a:solidFill>
                  <a:schemeClr val="accent1"/>
                </a:solidFill>
              </a:rPr>
              <a:t>boolean</a:t>
            </a:r>
            <a:r>
              <a:rPr lang="en-US" altLang="zh-TW" sz="2400" b="1" dirty="0">
                <a:solidFill>
                  <a:schemeClr val="dk1"/>
                </a:solidFill>
              </a:rPr>
              <a:t> ) 	#</a:t>
            </a:r>
            <a:r>
              <a:rPr lang="zh-TW" altLang="en-US" sz="2400" b="1" dirty="0">
                <a:solidFill>
                  <a:schemeClr val="dk1"/>
                </a:solidFill>
              </a:rPr>
              <a:t> 表格資料</a:t>
            </a:r>
            <a:r>
              <a:rPr lang="en-US" altLang="zh-TW" sz="2400" b="1" dirty="0">
                <a:solidFill>
                  <a:schemeClr val="bg2"/>
                </a:solidFill>
              </a:rPr>
              <a:t> </a:t>
            </a:r>
            <a:r>
              <a:rPr lang="en-US" altLang="zh-TW" sz="2400" b="1" dirty="0" err="1">
                <a:solidFill>
                  <a:schemeClr val="accent1"/>
                </a:solidFill>
              </a:rPr>
              <a:t>df</a:t>
            </a:r>
            <a:r>
              <a:rPr lang="zh-TW" altLang="en-US" sz="2400" b="1" dirty="0">
                <a:solidFill>
                  <a:schemeClr val="bg2"/>
                </a:solidFill>
              </a:rPr>
              <a:t> </a:t>
            </a:r>
            <a:r>
              <a:rPr lang="zh-TW" altLang="en-US" sz="2400" b="1" dirty="0">
                <a:solidFill>
                  <a:schemeClr val="dk1"/>
                </a:solidFill>
              </a:rPr>
              <a:t>根據</a:t>
            </a:r>
            <a:r>
              <a:rPr lang="zh-TW" altLang="en-US" sz="2400" b="1" dirty="0">
                <a:solidFill>
                  <a:schemeClr val="bg2"/>
                </a:solidFill>
              </a:rPr>
              <a:t> </a:t>
            </a:r>
            <a:r>
              <a:rPr lang="en-US" altLang="zh-TW" sz="2400" b="1" dirty="0">
                <a:solidFill>
                  <a:schemeClr val="accent1"/>
                </a:solidFill>
              </a:rPr>
              <a:t>col </a:t>
            </a:r>
            <a:r>
              <a:rPr lang="zh-TW" altLang="en-US" sz="2400" b="1" dirty="0">
                <a:solidFill>
                  <a:schemeClr val="dk1"/>
                </a:solidFill>
              </a:rPr>
              <a:t>排序</a:t>
            </a:r>
          </a:p>
        </p:txBody>
      </p:sp>
      <p:pic>
        <p:nvPicPr>
          <p:cNvPr id="7" name="圖片 6">
            <a:extLst>
              <a:ext uri="{FF2B5EF4-FFF2-40B4-BE49-F238E27FC236}">
                <a16:creationId xmlns:a16="http://schemas.microsoft.com/office/drawing/2014/main" id="{0C15F94D-5BA3-AA52-2CF2-12640D656337}"/>
              </a:ext>
            </a:extLst>
          </p:cNvPr>
          <p:cNvPicPr>
            <a:picLocks noChangeAspect="1"/>
          </p:cNvPicPr>
          <p:nvPr/>
        </p:nvPicPr>
        <p:blipFill>
          <a:blip r:embed="rId2"/>
          <a:stretch>
            <a:fillRect/>
          </a:stretch>
        </p:blipFill>
        <p:spPr>
          <a:xfrm>
            <a:off x="907600" y="3597835"/>
            <a:ext cx="7536604" cy="2664765"/>
          </a:xfrm>
          <a:prstGeom prst="rect">
            <a:avLst/>
          </a:prstGeom>
        </p:spPr>
      </p:pic>
      <p:sp>
        <p:nvSpPr>
          <p:cNvPr id="15" name="矩形 14">
            <a:extLst>
              <a:ext uri="{FF2B5EF4-FFF2-40B4-BE49-F238E27FC236}">
                <a16:creationId xmlns:a16="http://schemas.microsoft.com/office/drawing/2014/main" id="{32F45350-4002-33B3-5C93-045278142117}"/>
              </a:ext>
            </a:extLst>
          </p:cNvPr>
          <p:cNvSpPr/>
          <p:nvPr/>
        </p:nvSpPr>
        <p:spPr>
          <a:xfrm>
            <a:off x="1832541" y="4171947"/>
            <a:ext cx="662940" cy="2212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CEEE8150-BEF1-9108-3A19-0CFD9CC02310}"/>
              </a:ext>
            </a:extLst>
          </p:cNvPr>
          <p:cNvSpPr/>
          <p:nvPr/>
        </p:nvSpPr>
        <p:spPr>
          <a:xfrm>
            <a:off x="3158006" y="4171948"/>
            <a:ext cx="1348679" cy="2212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F1621A4A-4892-31B7-8048-CEAD8A45CF28}"/>
              </a:ext>
            </a:extLst>
          </p:cNvPr>
          <p:cNvSpPr txBox="1"/>
          <p:nvPr/>
        </p:nvSpPr>
        <p:spPr>
          <a:xfrm>
            <a:off x="5872439" y="4699384"/>
            <a:ext cx="6286086" cy="424732"/>
          </a:xfrm>
          <a:prstGeom prst="rect">
            <a:avLst/>
          </a:prstGeom>
          <a:noFill/>
        </p:spPr>
        <p:txBody>
          <a:bodyPr wrap="square" rtlCol="0">
            <a:spAutoFit/>
          </a:bodyPr>
          <a:lstStyle/>
          <a:p>
            <a:pPr marL="101598">
              <a:lnSpc>
                <a:spcPct val="90000"/>
              </a:lnSpc>
              <a:spcBef>
                <a:spcPts val="1067"/>
              </a:spcBef>
              <a:buClr>
                <a:schemeClr val="dk1"/>
              </a:buClr>
              <a:buSzPts val="2400"/>
            </a:pPr>
            <a:r>
              <a:rPr lang="en-US" altLang="zh-TW" sz="2400" dirty="0">
                <a:solidFill>
                  <a:srgbClr val="FF0000"/>
                </a:solidFill>
                <a:latin typeface="Microsoft JhengHei"/>
                <a:ea typeface="Microsoft JhengHei"/>
              </a:rPr>
              <a:t>State</a:t>
            </a:r>
            <a:r>
              <a:rPr lang="zh-TW" altLang="en-US" sz="2400" dirty="0">
                <a:solidFill>
                  <a:srgbClr val="FF0000"/>
                </a:solidFill>
                <a:latin typeface="Microsoft JhengHei"/>
                <a:ea typeface="Microsoft JhengHei"/>
              </a:rPr>
              <a:t> 相同，故以 </a:t>
            </a:r>
            <a:r>
              <a:rPr lang="en-US" altLang="zh-TW" sz="2400" dirty="0" err="1">
                <a:solidFill>
                  <a:srgbClr val="FF0000"/>
                </a:solidFill>
                <a:latin typeface="Microsoft JhengHei"/>
                <a:ea typeface="Microsoft JhengHei"/>
              </a:rPr>
              <a:t>CustomerCount</a:t>
            </a:r>
            <a:r>
              <a:rPr lang="zh-TW" altLang="en-US" sz="2400" dirty="0">
                <a:solidFill>
                  <a:srgbClr val="FF0000"/>
                </a:solidFill>
                <a:latin typeface="Microsoft JhengHei"/>
                <a:ea typeface="Microsoft JhengHei"/>
              </a:rPr>
              <a:t> 比較判斷</a:t>
            </a:r>
            <a:endParaRPr lang="en-US" altLang="zh-TW" sz="2400" dirty="0">
              <a:solidFill>
                <a:srgbClr val="FF0000"/>
              </a:solidFill>
              <a:latin typeface="Microsoft JhengHei"/>
              <a:ea typeface="Microsoft JhengHei"/>
            </a:endParaRPr>
          </a:p>
        </p:txBody>
      </p:sp>
    </p:spTree>
    <p:extLst>
      <p:ext uri="{BB962C8B-B14F-4D97-AF65-F5344CB8AC3E}">
        <p14:creationId xmlns:p14="http://schemas.microsoft.com/office/powerpoint/2010/main" val="373877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br>
              <a:rPr lang="en-US" altLang="zh-TW" dirty="0">
                <a:solidFill>
                  <a:srgbClr val="00B050"/>
                </a:solidFill>
              </a:rPr>
            </a:br>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物件的操作</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r>
              <a:rPr lang="zh-TW" altLang="en-US" sz="3470" dirty="0">
                <a:solidFill>
                  <a:srgbClr val="A6AAA9"/>
                </a:solidFill>
              </a:rPr>
              <a:t>增加與刪除欄位</a:t>
            </a:r>
          </a:p>
        </p:txBody>
      </p:sp>
    </p:spTree>
    <p:extLst>
      <p:ext uri="{BB962C8B-B14F-4D97-AF65-F5344CB8AC3E}">
        <p14:creationId xmlns:p14="http://schemas.microsoft.com/office/powerpoint/2010/main" val="2193325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A8137F7-9CDA-B1F8-6401-8DEC5E0E0F9D}"/>
              </a:ext>
            </a:extLst>
          </p:cNvPr>
          <p:cNvSpPr>
            <a:spLocks noGrp="1"/>
          </p:cNvSpPr>
          <p:nvPr>
            <p:ph type="title"/>
          </p:nvPr>
        </p:nvSpPr>
        <p:spPr/>
        <p:txBody>
          <a:bodyPr>
            <a:normAutofit/>
          </a:bodyPr>
          <a:lstStyle/>
          <a:p>
            <a:r>
              <a:rPr lang="zh-TW" altLang="en-US" dirty="0"/>
              <a:t>增加與刪除欄位 </a:t>
            </a:r>
            <a:r>
              <a:rPr lang="en-US" altLang="zh-TW" dirty="0"/>
              <a:t>– </a:t>
            </a:r>
            <a:r>
              <a:rPr lang="zh-TW" altLang="en-US" dirty="0"/>
              <a:t>增加欄位</a:t>
            </a:r>
          </a:p>
        </p:txBody>
      </p:sp>
      <p:sp>
        <p:nvSpPr>
          <p:cNvPr id="5" name="文字版面配置區 4">
            <a:extLst>
              <a:ext uri="{FF2B5EF4-FFF2-40B4-BE49-F238E27FC236}">
                <a16:creationId xmlns:a16="http://schemas.microsoft.com/office/drawing/2014/main" id="{F1F90F08-A578-94B4-9CB8-DFA7000B5ABA}"/>
              </a:ext>
            </a:extLst>
          </p:cNvPr>
          <p:cNvSpPr>
            <a:spLocks noGrp="1"/>
          </p:cNvSpPr>
          <p:nvPr>
            <p:ph type="body" idx="1"/>
          </p:nvPr>
        </p:nvSpPr>
        <p:spPr/>
        <p:txBody>
          <a:bodyPr/>
          <a:lstStyle/>
          <a:p>
            <a:r>
              <a:rPr lang="zh-TW" altLang="en-US" dirty="0"/>
              <a:t>表格資料可以直接給予值到新的資料欄位。</a:t>
            </a:r>
          </a:p>
        </p:txBody>
      </p:sp>
      <p:pic>
        <p:nvPicPr>
          <p:cNvPr id="12" name="圖片 11">
            <a:extLst>
              <a:ext uri="{FF2B5EF4-FFF2-40B4-BE49-F238E27FC236}">
                <a16:creationId xmlns:a16="http://schemas.microsoft.com/office/drawing/2014/main" id="{E1AD24AF-C12B-8D30-7729-C97314AAA157}"/>
              </a:ext>
            </a:extLst>
          </p:cNvPr>
          <p:cNvPicPr>
            <a:picLocks noChangeAspect="1"/>
          </p:cNvPicPr>
          <p:nvPr/>
        </p:nvPicPr>
        <p:blipFill>
          <a:blip r:embed="rId2"/>
          <a:stretch>
            <a:fillRect/>
          </a:stretch>
        </p:blipFill>
        <p:spPr>
          <a:xfrm>
            <a:off x="907599" y="2013998"/>
            <a:ext cx="9104147" cy="4248602"/>
          </a:xfrm>
          <a:prstGeom prst="rect">
            <a:avLst/>
          </a:prstGeom>
        </p:spPr>
      </p:pic>
    </p:spTree>
    <p:extLst>
      <p:ext uri="{BB962C8B-B14F-4D97-AF65-F5344CB8AC3E}">
        <p14:creationId xmlns:p14="http://schemas.microsoft.com/office/powerpoint/2010/main" val="3203676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58B1F5-C6FD-FE86-ABC3-E05B507AEA98}"/>
              </a:ext>
            </a:extLst>
          </p:cNvPr>
          <p:cNvSpPr>
            <a:spLocks noGrp="1"/>
          </p:cNvSpPr>
          <p:nvPr>
            <p:ph type="title"/>
          </p:nvPr>
        </p:nvSpPr>
        <p:spPr/>
        <p:txBody>
          <a:bodyPr>
            <a:normAutofit/>
          </a:bodyPr>
          <a:lstStyle/>
          <a:p>
            <a:r>
              <a:rPr lang="en-US" altLang="zh-TW" dirty="0" err="1"/>
              <a:t>DataFrame</a:t>
            </a:r>
            <a:r>
              <a:rPr lang="en-US" altLang="zh-TW" dirty="0"/>
              <a:t> </a:t>
            </a:r>
            <a:r>
              <a:rPr lang="zh-TW" altLang="en-US" dirty="0"/>
              <a:t>物件的建立、讀取、與儲存</a:t>
            </a:r>
          </a:p>
        </p:txBody>
      </p:sp>
      <p:sp>
        <p:nvSpPr>
          <p:cNvPr id="3" name="文字版面配置區 2">
            <a:extLst>
              <a:ext uri="{FF2B5EF4-FFF2-40B4-BE49-F238E27FC236}">
                <a16:creationId xmlns:a16="http://schemas.microsoft.com/office/drawing/2014/main" id="{AA54CD86-7D49-D5D1-2278-4E13D337BAC9}"/>
              </a:ext>
            </a:extLst>
          </p:cNvPr>
          <p:cNvSpPr>
            <a:spLocks noGrp="1"/>
          </p:cNvSpPr>
          <p:nvPr>
            <p:ph type="body" idx="1"/>
          </p:nvPr>
        </p:nvSpPr>
        <p:spPr/>
        <p:txBody>
          <a:bodyPr/>
          <a:lstStyle/>
          <a:p>
            <a:r>
              <a:rPr lang="zh-TW" altLang="en-US" dirty="0"/>
              <a:t>使用 </a:t>
            </a:r>
            <a:r>
              <a:rPr lang="en-US" altLang="zh-TW" dirty="0"/>
              <a:t>pandas </a:t>
            </a:r>
            <a:r>
              <a:rPr lang="zh-TW" altLang="en-US" dirty="0"/>
              <a:t>建立一個表格資料並不困難，我們只需要提供資料內容以及欄位的名稱即可。</a:t>
            </a:r>
            <a:endParaRPr lang="en-US" altLang="zh-TW" dirty="0"/>
          </a:p>
          <a:p>
            <a:endParaRPr lang="en-US" altLang="zh-TW" dirty="0"/>
          </a:p>
          <a:p>
            <a:r>
              <a:rPr lang="zh-TW" altLang="en-US" dirty="0"/>
              <a:t>最常見的是用列表 </a:t>
            </a:r>
            <a:r>
              <a:rPr lang="en-US" altLang="zh-TW" dirty="0"/>
              <a:t>( list ) </a:t>
            </a:r>
            <a:r>
              <a:rPr lang="zh-TW" altLang="en-US" dirty="0"/>
              <a:t>或是字典 </a:t>
            </a:r>
            <a:r>
              <a:rPr lang="en-US" altLang="zh-TW" dirty="0"/>
              <a:t>( dictionary ) </a:t>
            </a:r>
            <a:r>
              <a:rPr lang="zh-TW" altLang="en-US" dirty="0"/>
              <a:t>提供我們的資料給</a:t>
            </a:r>
            <a:r>
              <a:rPr lang="en-US" altLang="zh-TW" dirty="0"/>
              <a:t>pandas</a:t>
            </a:r>
            <a:r>
              <a:rPr lang="zh-TW" altLang="en-US" dirty="0"/>
              <a:t>。</a:t>
            </a:r>
          </a:p>
        </p:txBody>
      </p:sp>
    </p:spTree>
    <p:extLst>
      <p:ext uri="{BB962C8B-B14F-4D97-AF65-F5344CB8AC3E}">
        <p14:creationId xmlns:p14="http://schemas.microsoft.com/office/powerpoint/2010/main" val="1296337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A8137F7-9CDA-B1F8-6401-8DEC5E0E0F9D}"/>
              </a:ext>
            </a:extLst>
          </p:cNvPr>
          <p:cNvSpPr>
            <a:spLocks noGrp="1"/>
          </p:cNvSpPr>
          <p:nvPr>
            <p:ph type="title"/>
          </p:nvPr>
        </p:nvSpPr>
        <p:spPr/>
        <p:txBody>
          <a:bodyPr>
            <a:normAutofit/>
          </a:bodyPr>
          <a:lstStyle/>
          <a:p>
            <a:r>
              <a:rPr lang="zh-TW" altLang="en-US" dirty="0"/>
              <a:t>增加與刪除欄位 </a:t>
            </a:r>
            <a:r>
              <a:rPr lang="en-US" altLang="zh-TW" dirty="0"/>
              <a:t>– </a:t>
            </a:r>
            <a:r>
              <a:rPr lang="zh-TW" altLang="en-US" dirty="0"/>
              <a:t>刪除欄位 </a:t>
            </a:r>
            <a:r>
              <a:rPr lang="en-US" altLang="zh-TW" dirty="0"/>
              <a:t>(</a:t>
            </a:r>
            <a:r>
              <a:rPr lang="zh-TW" altLang="en-US" dirty="0"/>
              <a:t> </a:t>
            </a:r>
            <a:r>
              <a:rPr lang="en-US" altLang="zh-TW" dirty="0"/>
              <a:t>drop )</a:t>
            </a:r>
            <a:endParaRPr lang="zh-TW" altLang="en-US" dirty="0"/>
          </a:p>
        </p:txBody>
      </p:sp>
      <p:sp>
        <p:nvSpPr>
          <p:cNvPr id="5" name="文字版面配置區 4">
            <a:extLst>
              <a:ext uri="{FF2B5EF4-FFF2-40B4-BE49-F238E27FC236}">
                <a16:creationId xmlns:a16="http://schemas.microsoft.com/office/drawing/2014/main" id="{F1F90F08-A578-94B4-9CB8-DFA7000B5ABA}"/>
              </a:ext>
            </a:extLst>
          </p:cNvPr>
          <p:cNvSpPr>
            <a:spLocks noGrp="1"/>
          </p:cNvSpPr>
          <p:nvPr>
            <p:ph type="body" idx="1"/>
          </p:nvPr>
        </p:nvSpPr>
        <p:spPr/>
        <p:txBody>
          <a:bodyPr/>
          <a:lstStyle/>
          <a:p>
            <a:pPr marL="101598" indent="0">
              <a:buNone/>
            </a:pPr>
            <a:endParaRPr lang="en-US" altLang="zh-TW" dirty="0"/>
          </a:p>
          <a:p>
            <a:pPr marL="101598" indent="0">
              <a:buNone/>
            </a:pPr>
            <a:endParaRPr lang="en-US" altLang="zh-TW" dirty="0"/>
          </a:p>
          <a:p>
            <a:r>
              <a:rPr lang="zh-TW" altLang="en-US" dirty="0"/>
              <a:t>刪除 </a:t>
            </a:r>
            <a:r>
              <a:rPr lang="en-US" altLang="zh-TW" dirty="0" err="1"/>
              <a:t>df</a:t>
            </a:r>
            <a:r>
              <a:rPr lang="zh-TW" altLang="en-US" dirty="0"/>
              <a:t> 中的 </a:t>
            </a:r>
            <a:r>
              <a:rPr lang="en-US" altLang="zh-TW" dirty="0"/>
              <a:t>greater_than_18 </a:t>
            </a:r>
            <a:r>
              <a:rPr lang="zh-TW" altLang="en-US" dirty="0"/>
              <a:t>欄位，將會回傳刪掉此欄位的 </a:t>
            </a:r>
            <a:r>
              <a:rPr lang="en-US" altLang="zh-TW" dirty="0" err="1"/>
              <a:t>dataframe</a:t>
            </a:r>
            <a:r>
              <a:rPr lang="zh-TW" altLang="en-US" dirty="0"/>
              <a:t>。</a:t>
            </a:r>
          </a:p>
        </p:txBody>
      </p:sp>
      <p:sp>
        <p:nvSpPr>
          <p:cNvPr id="6" name="Google Shape;625;p88">
            <a:extLst>
              <a:ext uri="{FF2B5EF4-FFF2-40B4-BE49-F238E27FC236}">
                <a16:creationId xmlns:a16="http://schemas.microsoft.com/office/drawing/2014/main" id="{AD8F9F7B-BE28-6356-83E9-4221495E925C}"/>
              </a:ext>
            </a:extLst>
          </p:cNvPr>
          <p:cNvSpPr/>
          <p:nvPr/>
        </p:nvSpPr>
        <p:spPr>
          <a:xfrm>
            <a:off x="907599" y="1361399"/>
            <a:ext cx="10694468"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.drop</a:t>
            </a:r>
            <a:r>
              <a:rPr lang="en-US" altLang="zh-TW" sz="2400" b="1" dirty="0">
                <a:solidFill>
                  <a:schemeClr val="dk1"/>
                </a:solidFill>
              </a:rPr>
              <a:t> ( </a:t>
            </a:r>
            <a:r>
              <a:rPr lang="en-US" altLang="zh-TW" sz="2400" b="1" dirty="0">
                <a:solidFill>
                  <a:schemeClr val="accent1"/>
                </a:solidFill>
              </a:rPr>
              <a:t>col</a:t>
            </a:r>
            <a:r>
              <a:rPr lang="en-US" altLang="zh-TW" sz="2400" b="1" dirty="0">
                <a:solidFill>
                  <a:schemeClr val="dk1"/>
                </a:solidFill>
              </a:rPr>
              <a:t> )		# </a:t>
            </a:r>
            <a:r>
              <a:rPr lang="zh-TW" altLang="en-US" sz="2400" b="1" dirty="0">
                <a:solidFill>
                  <a:schemeClr val="dk1"/>
                </a:solidFill>
              </a:rPr>
              <a:t>刪除表格資料</a:t>
            </a:r>
            <a:r>
              <a:rPr lang="en-US" altLang="zh-TW" sz="2400" b="1" dirty="0">
                <a:solidFill>
                  <a:schemeClr val="dk1"/>
                </a:solidFill>
              </a:rPr>
              <a:t> </a:t>
            </a:r>
            <a:r>
              <a:rPr lang="en-US" altLang="zh-TW" sz="2400" b="1" dirty="0" err="1">
                <a:solidFill>
                  <a:schemeClr val="accent1"/>
                </a:solidFill>
              </a:rPr>
              <a:t>df</a:t>
            </a:r>
            <a:r>
              <a:rPr lang="en-US" altLang="zh-TW" sz="2400" b="1" dirty="0">
                <a:solidFill>
                  <a:schemeClr val="dk1"/>
                </a:solidFill>
              </a:rPr>
              <a:t> </a:t>
            </a:r>
            <a:r>
              <a:rPr lang="zh-TW" altLang="en-US" sz="2400" b="1" dirty="0">
                <a:solidFill>
                  <a:schemeClr val="dk1"/>
                </a:solidFill>
              </a:rPr>
              <a:t>的 </a:t>
            </a:r>
            <a:r>
              <a:rPr lang="en-US" altLang="zh-TW" sz="2400" b="1" dirty="0">
                <a:solidFill>
                  <a:schemeClr val="accent1"/>
                </a:solidFill>
              </a:rPr>
              <a:t>col</a:t>
            </a:r>
            <a:r>
              <a:rPr lang="en-US" altLang="zh-TW" sz="2400" b="1" dirty="0">
                <a:solidFill>
                  <a:schemeClr val="dk1"/>
                </a:solidFill>
              </a:rPr>
              <a:t> </a:t>
            </a:r>
            <a:r>
              <a:rPr lang="zh-TW" altLang="en-US" sz="2400" b="1" dirty="0">
                <a:solidFill>
                  <a:schemeClr val="tx1"/>
                </a:solidFill>
              </a:rPr>
              <a:t>欄位 </a:t>
            </a:r>
          </a:p>
        </p:txBody>
      </p:sp>
      <p:pic>
        <p:nvPicPr>
          <p:cNvPr id="13" name="圖片 12">
            <a:extLst>
              <a:ext uri="{FF2B5EF4-FFF2-40B4-BE49-F238E27FC236}">
                <a16:creationId xmlns:a16="http://schemas.microsoft.com/office/drawing/2014/main" id="{5A8B0A1A-10B9-F312-8BAB-1A1B8701B369}"/>
              </a:ext>
            </a:extLst>
          </p:cNvPr>
          <p:cNvPicPr>
            <a:picLocks noChangeAspect="1"/>
          </p:cNvPicPr>
          <p:nvPr/>
        </p:nvPicPr>
        <p:blipFill>
          <a:blip r:embed="rId2"/>
          <a:stretch>
            <a:fillRect/>
          </a:stretch>
        </p:blipFill>
        <p:spPr>
          <a:xfrm>
            <a:off x="907598" y="3811630"/>
            <a:ext cx="6948777" cy="2450969"/>
          </a:xfrm>
          <a:prstGeom prst="rect">
            <a:avLst/>
          </a:prstGeom>
        </p:spPr>
      </p:pic>
      <p:sp>
        <p:nvSpPr>
          <p:cNvPr id="7" name="文字方塊 6">
            <a:extLst>
              <a:ext uri="{FF2B5EF4-FFF2-40B4-BE49-F238E27FC236}">
                <a16:creationId xmlns:a16="http://schemas.microsoft.com/office/drawing/2014/main" id="{F722E732-30DB-476B-A085-5B2AEB3EA5BC}"/>
              </a:ext>
            </a:extLst>
          </p:cNvPr>
          <p:cNvSpPr txBox="1"/>
          <p:nvPr/>
        </p:nvSpPr>
        <p:spPr>
          <a:xfrm>
            <a:off x="3387697" y="4804580"/>
            <a:ext cx="8108303" cy="424732"/>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若沒有把結果存下來，</a:t>
            </a:r>
            <a:r>
              <a:rPr lang="en-US" altLang="zh-TW" sz="2400" dirty="0">
                <a:solidFill>
                  <a:srgbClr val="FF0000"/>
                </a:solidFill>
                <a:latin typeface="Microsoft JhengHei"/>
                <a:ea typeface="Microsoft JhengHei"/>
              </a:rPr>
              <a:t>df </a:t>
            </a:r>
            <a:r>
              <a:rPr lang="zh-TW" altLang="en-US" sz="2400" dirty="0">
                <a:solidFill>
                  <a:srgbClr val="FF0000"/>
                </a:solidFill>
                <a:latin typeface="Microsoft JhengHei"/>
                <a:ea typeface="Microsoft JhengHei"/>
              </a:rPr>
              <a:t>這個 </a:t>
            </a:r>
            <a:r>
              <a:rPr lang="en-US" altLang="zh-TW" sz="2400" dirty="0" err="1">
                <a:solidFill>
                  <a:srgbClr val="FF0000"/>
                </a:solidFill>
                <a:latin typeface="Microsoft JhengHei"/>
                <a:ea typeface="Microsoft JhengHei"/>
              </a:rPr>
              <a:t>dataframe</a:t>
            </a:r>
            <a:r>
              <a:rPr lang="en-US" altLang="zh-TW" sz="2400" dirty="0">
                <a:solidFill>
                  <a:srgbClr val="FF0000"/>
                </a:solidFill>
                <a:latin typeface="Microsoft JhengHei"/>
                <a:ea typeface="Microsoft JhengHei"/>
              </a:rPr>
              <a:t> </a:t>
            </a:r>
            <a:r>
              <a:rPr lang="zh-TW" altLang="en-US" sz="2400" dirty="0">
                <a:solidFill>
                  <a:srgbClr val="FF0000"/>
                </a:solidFill>
                <a:latin typeface="Microsoft JhengHei"/>
                <a:ea typeface="Microsoft JhengHei"/>
              </a:rPr>
              <a:t>仍會有兩個欄位。</a:t>
            </a:r>
          </a:p>
        </p:txBody>
      </p:sp>
    </p:spTree>
    <p:extLst>
      <p:ext uri="{BB962C8B-B14F-4D97-AF65-F5344CB8AC3E}">
        <p14:creationId xmlns:p14="http://schemas.microsoft.com/office/powerpoint/2010/main" val="2640930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A8137F7-9CDA-B1F8-6401-8DEC5E0E0F9D}"/>
              </a:ext>
            </a:extLst>
          </p:cNvPr>
          <p:cNvSpPr>
            <a:spLocks noGrp="1"/>
          </p:cNvSpPr>
          <p:nvPr>
            <p:ph type="title"/>
          </p:nvPr>
        </p:nvSpPr>
        <p:spPr/>
        <p:txBody>
          <a:bodyPr>
            <a:normAutofit/>
          </a:bodyPr>
          <a:lstStyle/>
          <a:p>
            <a:r>
              <a:rPr lang="zh-TW" altLang="en-US" dirty="0"/>
              <a:t>增加與刪除欄位 </a:t>
            </a:r>
            <a:r>
              <a:rPr lang="en-US" altLang="zh-TW" dirty="0"/>
              <a:t>– </a:t>
            </a:r>
            <a:r>
              <a:rPr lang="zh-TW" altLang="en-US" dirty="0"/>
              <a:t>刪除欄位 </a:t>
            </a:r>
            <a:r>
              <a:rPr lang="en-US" altLang="zh-TW" dirty="0"/>
              <a:t>(</a:t>
            </a:r>
            <a:r>
              <a:rPr lang="zh-TW" altLang="en-US" dirty="0"/>
              <a:t> </a:t>
            </a:r>
            <a:r>
              <a:rPr lang="en-US" altLang="zh-TW" dirty="0"/>
              <a:t>drop )</a:t>
            </a:r>
            <a:endParaRPr lang="zh-TW" altLang="en-US" dirty="0"/>
          </a:p>
        </p:txBody>
      </p:sp>
      <p:sp>
        <p:nvSpPr>
          <p:cNvPr id="5" name="文字版面配置區 4">
            <a:extLst>
              <a:ext uri="{FF2B5EF4-FFF2-40B4-BE49-F238E27FC236}">
                <a16:creationId xmlns:a16="http://schemas.microsoft.com/office/drawing/2014/main" id="{F1F90F08-A578-94B4-9CB8-DFA7000B5ABA}"/>
              </a:ext>
            </a:extLst>
          </p:cNvPr>
          <p:cNvSpPr>
            <a:spLocks noGrp="1"/>
          </p:cNvSpPr>
          <p:nvPr>
            <p:ph type="body" idx="1"/>
          </p:nvPr>
        </p:nvSpPr>
        <p:spPr/>
        <p:txBody>
          <a:bodyPr/>
          <a:lstStyle/>
          <a:p>
            <a:endParaRPr lang="en-US" altLang="zh-TW" dirty="0"/>
          </a:p>
          <a:p>
            <a:endParaRPr lang="en-US" altLang="zh-TW" dirty="0"/>
          </a:p>
          <a:p>
            <a:r>
              <a:rPr lang="zh-TW" altLang="en-US" dirty="0"/>
              <a:t>如果我們想要在刪除欄位後不回傳任何東西，而是直接將結果存入原本的變數中，可以使用 </a:t>
            </a:r>
            <a:r>
              <a:rPr lang="en-US" altLang="zh-TW" dirty="0" err="1"/>
              <a:t>inplace</a:t>
            </a:r>
            <a:r>
              <a:rPr lang="en-US" altLang="zh-TW" dirty="0"/>
              <a:t> </a:t>
            </a:r>
            <a:r>
              <a:rPr lang="zh-TW" altLang="en-US" dirty="0"/>
              <a:t>這個參數。</a:t>
            </a:r>
          </a:p>
        </p:txBody>
      </p:sp>
      <p:sp>
        <p:nvSpPr>
          <p:cNvPr id="6" name="Google Shape;625;p88">
            <a:extLst>
              <a:ext uri="{FF2B5EF4-FFF2-40B4-BE49-F238E27FC236}">
                <a16:creationId xmlns:a16="http://schemas.microsoft.com/office/drawing/2014/main" id="{AD8F9F7B-BE28-6356-83E9-4221495E925C}"/>
              </a:ext>
            </a:extLst>
          </p:cNvPr>
          <p:cNvSpPr/>
          <p:nvPr/>
        </p:nvSpPr>
        <p:spPr>
          <a:xfrm>
            <a:off x="907598" y="1361399"/>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accent1"/>
                </a:solidFill>
              </a:rPr>
              <a:t>df</a:t>
            </a:r>
            <a:r>
              <a:rPr lang="en-US" altLang="zh-TW" sz="2400" b="1" dirty="0" err="1">
                <a:solidFill>
                  <a:schemeClr val="dk1"/>
                </a:solidFill>
              </a:rPr>
              <a:t>.drop</a:t>
            </a:r>
            <a:r>
              <a:rPr lang="en-US" altLang="zh-TW" sz="2400" b="1" dirty="0">
                <a:solidFill>
                  <a:schemeClr val="dk1"/>
                </a:solidFill>
              </a:rPr>
              <a:t> ( </a:t>
            </a:r>
            <a:r>
              <a:rPr lang="en-US" altLang="zh-TW" sz="2400" b="1" dirty="0">
                <a:solidFill>
                  <a:schemeClr val="accent1"/>
                </a:solidFill>
              </a:rPr>
              <a:t>col</a:t>
            </a:r>
            <a:r>
              <a:rPr lang="en-US" altLang="zh-TW" sz="2400" b="1" dirty="0">
                <a:solidFill>
                  <a:schemeClr val="dk1"/>
                </a:solidFill>
              </a:rPr>
              <a:t> , </a:t>
            </a:r>
            <a:r>
              <a:rPr lang="en-US" altLang="zh-TW" sz="2400" b="1" dirty="0" err="1">
                <a:solidFill>
                  <a:schemeClr val="dk1"/>
                </a:solidFill>
              </a:rPr>
              <a:t>inplace</a:t>
            </a:r>
            <a:r>
              <a:rPr lang="en-US" altLang="zh-TW" sz="2400" b="1" dirty="0">
                <a:solidFill>
                  <a:schemeClr val="dk1"/>
                </a:solidFill>
              </a:rPr>
              <a:t> = </a:t>
            </a:r>
            <a:r>
              <a:rPr lang="en-US" altLang="zh-TW" sz="2400" b="1" dirty="0" err="1">
                <a:solidFill>
                  <a:schemeClr val="accent1"/>
                </a:solidFill>
              </a:rPr>
              <a:t>boolean</a:t>
            </a:r>
            <a:r>
              <a:rPr lang="en-US" altLang="zh-TW" sz="2400" b="1" dirty="0">
                <a:solidFill>
                  <a:schemeClr val="dk1"/>
                </a:solidFill>
              </a:rPr>
              <a:t> )	# </a:t>
            </a:r>
            <a:r>
              <a:rPr lang="zh-TW" altLang="en-US" sz="2400" b="1" dirty="0">
                <a:solidFill>
                  <a:schemeClr val="dk1"/>
                </a:solidFill>
              </a:rPr>
              <a:t>刪除表格資料</a:t>
            </a:r>
            <a:r>
              <a:rPr lang="en-US" altLang="zh-TW" sz="2400" b="1" dirty="0">
                <a:solidFill>
                  <a:schemeClr val="dk1"/>
                </a:solidFill>
              </a:rPr>
              <a:t> </a:t>
            </a:r>
            <a:r>
              <a:rPr lang="en-US" altLang="zh-TW" sz="2400" b="1" dirty="0" err="1">
                <a:solidFill>
                  <a:schemeClr val="accent1"/>
                </a:solidFill>
              </a:rPr>
              <a:t>df</a:t>
            </a:r>
            <a:r>
              <a:rPr lang="en-US" altLang="zh-TW" sz="2400" b="1" dirty="0">
                <a:solidFill>
                  <a:schemeClr val="dk1"/>
                </a:solidFill>
              </a:rPr>
              <a:t> </a:t>
            </a:r>
            <a:r>
              <a:rPr lang="zh-TW" altLang="en-US" sz="2400" b="1" dirty="0">
                <a:solidFill>
                  <a:schemeClr val="dk1"/>
                </a:solidFill>
              </a:rPr>
              <a:t>的 </a:t>
            </a:r>
            <a:r>
              <a:rPr lang="en-US" altLang="zh-TW" sz="2400" b="1" dirty="0">
                <a:solidFill>
                  <a:schemeClr val="accent1"/>
                </a:solidFill>
              </a:rPr>
              <a:t>col</a:t>
            </a:r>
            <a:r>
              <a:rPr lang="en-US" altLang="zh-TW" sz="2400" b="1" dirty="0">
                <a:solidFill>
                  <a:schemeClr val="dk1"/>
                </a:solidFill>
              </a:rPr>
              <a:t> </a:t>
            </a:r>
            <a:r>
              <a:rPr lang="zh-TW" altLang="en-US" sz="2400" b="1" dirty="0">
                <a:solidFill>
                  <a:schemeClr val="tx1"/>
                </a:solidFill>
              </a:rPr>
              <a:t>欄位 </a:t>
            </a:r>
          </a:p>
        </p:txBody>
      </p:sp>
      <p:pic>
        <p:nvPicPr>
          <p:cNvPr id="9" name="圖片 8">
            <a:extLst>
              <a:ext uri="{FF2B5EF4-FFF2-40B4-BE49-F238E27FC236}">
                <a16:creationId xmlns:a16="http://schemas.microsoft.com/office/drawing/2014/main" id="{828C7365-E2FD-C132-EC10-BE2DE4A10F8A}"/>
              </a:ext>
            </a:extLst>
          </p:cNvPr>
          <p:cNvPicPr>
            <a:picLocks noChangeAspect="1"/>
          </p:cNvPicPr>
          <p:nvPr/>
        </p:nvPicPr>
        <p:blipFill>
          <a:blip r:embed="rId2"/>
          <a:stretch>
            <a:fillRect/>
          </a:stretch>
        </p:blipFill>
        <p:spPr>
          <a:xfrm>
            <a:off x="907598" y="3814178"/>
            <a:ext cx="6099692" cy="2448421"/>
          </a:xfrm>
          <a:prstGeom prst="rect">
            <a:avLst/>
          </a:prstGeom>
        </p:spPr>
      </p:pic>
    </p:spTree>
    <p:extLst>
      <p:ext uri="{BB962C8B-B14F-4D97-AF65-F5344CB8AC3E}">
        <p14:creationId xmlns:p14="http://schemas.microsoft.com/office/powerpoint/2010/main" val="338934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C3B27-EAB9-FFC4-9B4C-9FAF46BDD001}"/>
              </a:ext>
            </a:extLst>
          </p:cNvPr>
          <p:cNvSpPr>
            <a:spLocks noGrp="1"/>
          </p:cNvSpPr>
          <p:nvPr>
            <p:ph type="title"/>
          </p:nvPr>
        </p:nvSpPr>
        <p:spPr/>
        <p:txBody>
          <a:bodyPr/>
          <a:lstStyle/>
          <a:p>
            <a:br>
              <a:rPr lang="en-US" altLang="zh-TW" dirty="0">
                <a:solidFill>
                  <a:srgbClr val="00B050"/>
                </a:solidFill>
              </a:rPr>
            </a:br>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物件的操作</a:t>
            </a:r>
          </a:p>
        </p:txBody>
      </p:sp>
      <p:sp>
        <p:nvSpPr>
          <p:cNvPr id="3" name="副標題 2">
            <a:extLst>
              <a:ext uri="{FF2B5EF4-FFF2-40B4-BE49-F238E27FC236}">
                <a16:creationId xmlns:a16="http://schemas.microsoft.com/office/drawing/2014/main" id="{5A8B5015-725B-82DC-01A9-4584CCD4165E}"/>
              </a:ext>
            </a:extLst>
          </p:cNvPr>
          <p:cNvSpPr>
            <a:spLocks noGrp="1"/>
          </p:cNvSpPr>
          <p:nvPr>
            <p:ph type="subTitle" idx="1"/>
          </p:nvPr>
        </p:nvSpPr>
        <p:spPr/>
        <p:txBody>
          <a:bodyPr/>
          <a:lstStyle/>
          <a:p>
            <a:r>
              <a:rPr lang="zh-TW" altLang="en-US" sz="3470" dirty="0">
                <a:solidFill>
                  <a:srgbClr val="A6AAA9"/>
                </a:solidFill>
              </a:rPr>
              <a:t>合併多個 </a:t>
            </a:r>
            <a:r>
              <a:rPr lang="en-US" altLang="zh-TW" sz="3470" dirty="0" err="1">
                <a:solidFill>
                  <a:srgbClr val="A6AAA9"/>
                </a:solidFill>
              </a:rPr>
              <a:t>dataframe</a:t>
            </a:r>
            <a:endParaRPr lang="zh-TW" altLang="en-US" sz="3470" dirty="0">
              <a:solidFill>
                <a:srgbClr val="A6AAA9"/>
              </a:solidFill>
            </a:endParaRPr>
          </a:p>
        </p:txBody>
      </p:sp>
    </p:spTree>
    <p:extLst>
      <p:ext uri="{BB962C8B-B14F-4D97-AF65-F5344CB8AC3E}">
        <p14:creationId xmlns:p14="http://schemas.microsoft.com/office/powerpoint/2010/main" val="3160538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A8137F7-9CDA-B1F8-6401-8DEC5E0E0F9D}"/>
              </a:ext>
            </a:extLst>
          </p:cNvPr>
          <p:cNvSpPr>
            <a:spLocks noGrp="1"/>
          </p:cNvSpPr>
          <p:nvPr>
            <p:ph type="title"/>
          </p:nvPr>
        </p:nvSpPr>
        <p:spPr/>
        <p:txBody>
          <a:bodyPr/>
          <a:lstStyle/>
          <a:p>
            <a:r>
              <a:rPr lang="zh-TW" altLang="en-US" dirty="0"/>
              <a:t>合併多個 </a:t>
            </a:r>
            <a:r>
              <a:rPr lang="en-US" altLang="zh-TW" dirty="0" err="1"/>
              <a:t>dataframe</a:t>
            </a:r>
            <a:endParaRPr lang="zh-TW" altLang="en-US" dirty="0"/>
          </a:p>
        </p:txBody>
      </p:sp>
      <p:sp>
        <p:nvSpPr>
          <p:cNvPr id="5" name="文字版面配置區 4">
            <a:extLst>
              <a:ext uri="{FF2B5EF4-FFF2-40B4-BE49-F238E27FC236}">
                <a16:creationId xmlns:a16="http://schemas.microsoft.com/office/drawing/2014/main" id="{F1F90F08-A578-94B4-9CB8-DFA7000B5ABA}"/>
              </a:ext>
            </a:extLst>
          </p:cNvPr>
          <p:cNvSpPr>
            <a:spLocks noGrp="1"/>
          </p:cNvSpPr>
          <p:nvPr>
            <p:ph type="body" idx="1"/>
          </p:nvPr>
        </p:nvSpPr>
        <p:spPr/>
        <p:txBody>
          <a:bodyPr/>
          <a:lstStyle/>
          <a:p>
            <a:r>
              <a:rPr lang="zh-TW" altLang="en-US" dirty="0"/>
              <a:t>如同在 </a:t>
            </a:r>
            <a:r>
              <a:rPr lang="en-US" altLang="zh-TW" dirty="0" err="1"/>
              <a:t>numpy</a:t>
            </a:r>
            <a:r>
              <a:rPr lang="zh-TW" altLang="en-US" dirty="0"/>
              <a:t> 上所遇到的事情，有時我們會需要以各種方式合併兩個或多個表格資料，針對這樣的需求 </a:t>
            </a:r>
            <a:r>
              <a:rPr lang="en-US" altLang="zh-TW" dirty="0"/>
              <a:t>Pandas</a:t>
            </a:r>
            <a:r>
              <a:rPr lang="zh-TW" altLang="en-US" dirty="0"/>
              <a:t> 提也供了各式各樣的函數，但以下我們只先針對 </a:t>
            </a:r>
            <a:r>
              <a:rPr lang="en-US" altLang="zh-TW" dirty="0" err="1"/>
              <a:t>concat</a:t>
            </a:r>
            <a:r>
              <a:rPr lang="zh-TW" altLang="en-US" dirty="0"/>
              <a:t> 與 </a:t>
            </a:r>
            <a:r>
              <a:rPr lang="en-US" altLang="zh-TW" dirty="0"/>
              <a:t>merge</a:t>
            </a:r>
            <a:r>
              <a:rPr lang="zh-TW" altLang="en-US" dirty="0"/>
              <a:t> 兩種不同的合併方式做說明。</a:t>
            </a:r>
            <a:endParaRPr lang="en-US" altLang="zh-TW" dirty="0"/>
          </a:p>
          <a:p>
            <a:endParaRPr lang="en-US" altLang="zh-TW" dirty="0"/>
          </a:p>
          <a:p>
            <a:endParaRPr lang="en-US" altLang="zh-TW" dirty="0"/>
          </a:p>
          <a:p>
            <a:endParaRPr lang="en-US" altLang="zh-TW" dirty="0"/>
          </a:p>
          <a:p>
            <a:endParaRPr lang="en-US" altLang="zh-TW" dirty="0"/>
          </a:p>
          <a:p>
            <a:pPr marL="101598" indent="0">
              <a:buNone/>
            </a:pPr>
            <a:r>
              <a:rPr lang="zh-TW" altLang="en-US" sz="2000" dirty="0"/>
              <a:t>若大家對此部分的功能有興趣的話可以參考 </a:t>
            </a:r>
            <a:r>
              <a:rPr lang="en-US" altLang="zh-TW" sz="2000" dirty="0"/>
              <a:t>Pandas</a:t>
            </a:r>
            <a:r>
              <a:rPr lang="zh-TW" altLang="en-US" sz="2000" dirty="0"/>
              <a:t>官方文件</a:t>
            </a:r>
            <a:endParaRPr lang="en-US" altLang="zh-TW" sz="2000" dirty="0"/>
          </a:p>
          <a:p>
            <a:pPr marL="101598" indent="0">
              <a:buNone/>
            </a:pPr>
            <a:r>
              <a:rPr lang="en-US" altLang="zh-TW" sz="2000" dirty="0"/>
              <a:t>https://pandas.pydata.org/pandas-docs/stable/user_guide/merging.html)</a:t>
            </a:r>
          </a:p>
        </p:txBody>
      </p:sp>
    </p:spTree>
    <p:extLst>
      <p:ext uri="{BB962C8B-B14F-4D97-AF65-F5344CB8AC3E}">
        <p14:creationId xmlns:p14="http://schemas.microsoft.com/office/powerpoint/2010/main" val="816859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9A9BDD-7814-C9D1-CD9C-AE59D3553AC5}"/>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pd.concat</a:t>
            </a:r>
            <a:r>
              <a:rPr lang="zh-TW" altLang="en-US" dirty="0"/>
              <a:t> </a:t>
            </a:r>
          </a:p>
        </p:txBody>
      </p:sp>
      <p:sp>
        <p:nvSpPr>
          <p:cNvPr id="3" name="文字版面配置區 2">
            <a:extLst>
              <a:ext uri="{FF2B5EF4-FFF2-40B4-BE49-F238E27FC236}">
                <a16:creationId xmlns:a16="http://schemas.microsoft.com/office/drawing/2014/main" id="{3812CFE5-81CF-C166-4BA3-718DAFC26AC6}"/>
              </a:ext>
            </a:extLst>
          </p:cNvPr>
          <p:cNvSpPr>
            <a:spLocks noGrp="1"/>
          </p:cNvSpPr>
          <p:nvPr>
            <p:ph type="body" idx="1"/>
          </p:nvPr>
        </p:nvSpPr>
        <p:spPr/>
        <p:txBody>
          <a:bodyPr/>
          <a:lstStyle/>
          <a:p>
            <a:r>
              <a:rPr lang="en-US" altLang="zh-TW" dirty="0" err="1"/>
              <a:t>pd.concat</a:t>
            </a:r>
            <a:r>
              <a:rPr lang="zh-TW" altLang="en-US" dirty="0"/>
              <a:t> 函數可以把表格資料依照行或列的方式合併起來，且擁有許多參數可供彈性地調整。</a:t>
            </a:r>
            <a:endParaRPr lang="en-US" altLang="zh-TW" dirty="0"/>
          </a:p>
          <a:p>
            <a:endParaRPr lang="en-US" altLang="zh-TW" dirty="0"/>
          </a:p>
          <a:p>
            <a:r>
              <a:rPr lang="zh-TW" altLang="en-US" dirty="0"/>
              <a:t>產生範例資料，其中 </a:t>
            </a:r>
            <a:r>
              <a:rPr lang="en-US" altLang="zh-TW" dirty="0"/>
              <a:t>df1 </a:t>
            </a:r>
            <a:r>
              <a:rPr lang="zh-TW" altLang="en-US" dirty="0"/>
              <a:t>與 </a:t>
            </a:r>
            <a:r>
              <a:rPr lang="en-US" altLang="zh-TW" dirty="0"/>
              <a:t>df2 </a:t>
            </a:r>
            <a:r>
              <a:rPr lang="zh-TW" altLang="en-US" dirty="0"/>
              <a:t>的欄位名稱皆相同。</a:t>
            </a:r>
          </a:p>
        </p:txBody>
      </p:sp>
      <p:pic>
        <p:nvPicPr>
          <p:cNvPr id="5" name="圖片 4">
            <a:extLst>
              <a:ext uri="{FF2B5EF4-FFF2-40B4-BE49-F238E27FC236}">
                <a16:creationId xmlns:a16="http://schemas.microsoft.com/office/drawing/2014/main" id="{D3AAE9B3-2257-3B61-EBCD-ACAA9048ABE7}"/>
              </a:ext>
            </a:extLst>
          </p:cNvPr>
          <p:cNvPicPr>
            <a:picLocks noChangeAspect="1"/>
          </p:cNvPicPr>
          <p:nvPr/>
        </p:nvPicPr>
        <p:blipFill>
          <a:blip r:embed="rId2"/>
          <a:stretch>
            <a:fillRect/>
          </a:stretch>
        </p:blipFill>
        <p:spPr>
          <a:xfrm>
            <a:off x="2331702" y="3792081"/>
            <a:ext cx="2402027" cy="2912070"/>
          </a:xfrm>
          <a:prstGeom prst="rect">
            <a:avLst/>
          </a:prstGeom>
        </p:spPr>
      </p:pic>
      <p:pic>
        <p:nvPicPr>
          <p:cNvPr id="7" name="圖片 6">
            <a:extLst>
              <a:ext uri="{FF2B5EF4-FFF2-40B4-BE49-F238E27FC236}">
                <a16:creationId xmlns:a16="http://schemas.microsoft.com/office/drawing/2014/main" id="{BAAE519E-1F3D-D348-181B-25D986FB428B}"/>
              </a:ext>
            </a:extLst>
          </p:cNvPr>
          <p:cNvPicPr>
            <a:picLocks noChangeAspect="1"/>
          </p:cNvPicPr>
          <p:nvPr/>
        </p:nvPicPr>
        <p:blipFill>
          <a:blip r:embed="rId3"/>
          <a:stretch>
            <a:fillRect/>
          </a:stretch>
        </p:blipFill>
        <p:spPr>
          <a:xfrm>
            <a:off x="7458273" y="3792082"/>
            <a:ext cx="2402027" cy="2912070"/>
          </a:xfrm>
          <a:prstGeom prst="rect">
            <a:avLst/>
          </a:prstGeom>
        </p:spPr>
      </p:pic>
    </p:spTree>
    <p:extLst>
      <p:ext uri="{BB962C8B-B14F-4D97-AF65-F5344CB8AC3E}">
        <p14:creationId xmlns:p14="http://schemas.microsoft.com/office/powerpoint/2010/main" val="1861823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0BE8C1-B2FC-7B79-ABC0-DC5093168BC8}"/>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pd.concat</a:t>
            </a:r>
            <a:r>
              <a:rPr lang="zh-TW" altLang="en-US" dirty="0"/>
              <a:t> </a:t>
            </a:r>
          </a:p>
        </p:txBody>
      </p:sp>
      <p:sp>
        <p:nvSpPr>
          <p:cNvPr id="3" name="文字版面配置區 2">
            <a:extLst>
              <a:ext uri="{FF2B5EF4-FFF2-40B4-BE49-F238E27FC236}">
                <a16:creationId xmlns:a16="http://schemas.microsoft.com/office/drawing/2014/main" id="{3D85B428-A164-C61A-3470-2F587A4AE14C}"/>
              </a:ext>
            </a:extLst>
          </p:cNvPr>
          <p:cNvSpPr>
            <a:spLocks noGrp="1"/>
          </p:cNvSpPr>
          <p:nvPr>
            <p:ph type="body" idx="1"/>
          </p:nvPr>
        </p:nvSpPr>
        <p:spPr>
          <a:xfrm>
            <a:off x="907598" y="1361400"/>
            <a:ext cx="5188400" cy="4901200"/>
          </a:xfrm>
        </p:spPr>
        <p:txBody>
          <a:bodyPr/>
          <a:lstStyle/>
          <a:p>
            <a:pPr marL="457200" lvl="1" indent="-406400">
              <a:spcBef>
                <a:spcPts val="1000"/>
              </a:spcBef>
              <a:buSzPts val="2800"/>
            </a:pPr>
            <a:endParaRPr lang="en-US" altLang="zh-TW" sz="2800" dirty="0"/>
          </a:p>
          <a:p>
            <a:pPr marL="457200" lvl="1" indent="-406400">
              <a:spcBef>
                <a:spcPts val="1000"/>
              </a:spcBef>
              <a:buSzPts val="2800"/>
            </a:pPr>
            <a:endParaRPr lang="en-US" altLang="zh-TW" sz="2800" dirty="0"/>
          </a:p>
          <a:p>
            <a:pPr marL="457200" lvl="1" indent="-406400">
              <a:spcBef>
                <a:spcPts val="1000"/>
              </a:spcBef>
              <a:buSzPts val="2800"/>
            </a:pPr>
            <a:r>
              <a:rPr lang="zh-TW" altLang="en-US" sz="2800" dirty="0"/>
              <a:t>沿著列的方向將兩份資料合併，相同名稱的欄位會被視為同一個欄位。</a:t>
            </a:r>
          </a:p>
          <a:p>
            <a:pPr marL="457200" lvl="1" indent="-406400">
              <a:spcBef>
                <a:spcPts val="1000"/>
              </a:spcBef>
              <a:buSzPts val="2800"/>
            </a:pPr>
            <a:endParaRPr lang="zh-TW" altLang="en-US" sz="2800" dirty="0"/>
          </a:p>
        </p:txBody>
      </p:sp>
      <p:sp>
        <p:nvSpPr>
          <p:cNvPr id="4" name="Google Shape;625;p88">
            <a:extLst>
              <a:ext uri="{FF2B5EF4-FFF2-40B4-BE49-F238E27FC236}">
                <a16:creationId xmlns:a16="http://schemas.microsoft.com/office/drawing/2014/main" id="{04814096-88DF-FE62-F9C2-9B851C6ABDB4}"/>
              </a:ext>
            </a:extLst>
          </p:cNvPr>
          <p:cNvSpPr/>
          <p:nvPr/>
        </p:nvSpPr>
        <p:spPr>
          <a:xfrm>
            <a:off x="907598" y="1359019"/>
            <a:ext cx="10588401"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dk1"/>
                </a:solidFill>
              </a:rPr>
              <a:t>pd.concat</a:t>
            </a:r>
            <a:r>
              <a:rPr lang="en-US" altLang="zh-TW" sz="2400" b="1" dirty="0">
                <a:solidFill>
                  <a:schemeClr val="dk1"/>
                </a:solidFill>
              </a:rPr>
              <a:t> ( [ </a:t>
            </a:r>
            <a:r>
              <a:rPr lang="en-US" altLang="zh-TW" sz="2400" b="1" dirty="0">
                <a:solidFill>
                  <a:schemeClr val="accent1"/>
                </a:solidFill>
              </a:rPr>
              <a:t>df1, df2,  …</a:t>
            </a:r>
            <a:r>
              <a:rPr lang="en-US" altLang="zh-TW" sz="2400" b="1" dirty="0">
                <a:solidFill>
                  <a:schemeClr val="dk1"/>
                </a:solidFill>
              </a:rPr>
              <a:t> ] ) 	# </a:t>
            </a:r>
            <a:r>
              <a:rPr lang="zh-TW" altLang="en-US" sz="2400" b="1" dirty="0">
                <a:solidFill>
                  <a:schemeClr val="dk1"/>
                </a:solidFill>
              </a:rPr>
              <a:t>表格資料</a:t>
            </a:r>
            <a:r>
              <a:rPr lang="en-US" altLang="zh-TW" sz="2400" b="1" dirty="0">
                <a:solidFill>
                  <a:schemeClr val="bg2"/>
                </a:solidFill>
              </a:rPr>
              <a:t> </a:t>
            </a:r>
            <a:r>
              <a:rPr lang="en-US" altLang="zh-TW" sz="2400" b="1" dirty="0">
                <a:solidFill>
                  <a:schemeClr val="accent1"/>
                </a:solidFill>
              </a:rPr>
              <a:t>df1,</a:t>
            </a:r>
            <a:r>
              <a:rPr lang="zh-TW" altLang="en-US" sz="2400" b="1" dirty="0">
                <a:solidFill>
                  <a:schemeClr val="accent1"/>
                </a:solidFill>
              </a:rPr>
              <a:t> </a:t>
            </a:r>
            <a:r>
              <a:rPr lang="en-US" altLang="zh-TW" sz="2400" b="1" dirty="0">
                <a:solidFill>
                  <a:schemeClr val="accent1"/>
                </a:solidFill>
              </a:rPr>
              <a:t>df2, …</a:t>
            </a:r>
            <a:r>
              <a:rPr lang="zh-TW" altLang="en-US" sz="2400" b="1" dirty="0">
                <a:solidFill>
                  <a:schemeClr val="accent1"/>
                </a:solidFill>
              </a:rPr>
              <a:t> </a:t>
            </a:r>
            <a:r>
              <a:rPr lang="zh-TW" altLang="en-US" sz="2400" b="1" dirty="0">
                <a:solidFill>
                  <a:schemeClr val="dk1"/>
                </a:solidFill>
              </a:rPr>
              <a:t>進行合併</a:t>
            </a:r>
          </a:p>
        </p:txBody>
      </p:sp>
      <p:pic>
        <p:nvPicPr>
          <p:cNvPr id="9" name="圖片 8">
            <a:extLst>
              <a:ext uri="{FF2B5EF4-FFF2-40B4-BE49-F238E27FC236}">
                <a16:creationId xmlns:a16="http://schemas.microsoft.com/office/drawing/2014/main" id="{20172ECC-D659-C3A6-042A-76F8C1222582}"/>
              </a:ext>
            </a:extLst>
          </p:cNvPr>
          <p:cNvPicPr>
            <a:picLocks noChangeAspect="1"/>
          </p:cNvPicPr>
          <p:nvPr/>
        </p:nvPicPr>
        <p:blipFill>
          <a:blip r:embed="rId2"/>
          <a:stretch>
            <a:fillRect/>
          </a:stretch>
        </p:blipFill>
        <p:spPr>
          <a:xfrm>
            <a:off x="7618631" y="2389871"/>
            <a:ext cx="3877368" cy="3872729"/>
          </a:xfrm>
          <a:prstGeom prst="rect">
            <a:avLst/>
          </a:prstGeom>
        </p:spPr>
      </p:pic>
    </p:spTree>
    <p:extLst>
      <p:ext uri="{BB962C8B-B14F-4D97-AF65-F5344CB8AC3E}">
        <p14:creationId xmlns:p14="http://schemas.microsoft.com/office/powerpoint/2010/main" val="1514173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0BE8C1-B2FC-7B79-ABC0-DC5093168BC8}"/>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pd.concat</a:t>
            </a:r>
            <a:r>
              <a:rPr lang="zh-TW" altLang="en-US" dirty="0"/>
              <a:t> </a:t>
            </a:r>
          </a:p>
        </p:txBody>
      </p:sp>
      <p:sp>
        <p:nvSpPr>
          <p:cNvPr id="3" name="文字版面配置區 2">
            <a:extLst>
              <a:ext uri="{FF2B5EF4-FFF2-40B4-BE49-F238E27FC236}">
                <a16:creationId xmlns:a16="http://schemas.microsoft.com/office/drawing/2014/main" id="{3D85B428-A164-C61A-3470-2F587A4AE14C}"/>
              </a:ext>
            </a:extLst>
          </p:cNvPr>
          <p:cNvSpPr>
            <a:spLocks noGrp="1"/>
          </p:cNvSpPr>
          <p:nvPr>
            <p:ph type="body" idx="1"/>
          </p:nvPr>
        </p:nvSpPr>
        <p:spPr>
          <a:xfrm>
            <a:off x="907600" y="1361400"/>
            <a:ext cx="5188400" cy="4901200"/>
          </a:xfrm>
        </p:spPr>
        <p:txBody>
          <a:bodyPr/>
          <a:lstStyle/>
          <a:p>
            <a:endParaRPr lang="en-US" altLang="zh-TW" dirty="0"/>
          </a:p>
          <a:p>
            <a:endParaRPr lang="en-US" altLang="zh-TW" dirty="0"/>
          </a:p>
          <a:p>
            <a:pPr marL="457200" lvl="1" indent="-406400">
              <a:spcBef>
                <a:spcPts val="1000"/>
              </a:spcBef>
              <a:buSzPts val="2800"/>
            </a:pPr>
            <a:r>
              <a:rPr lang="zh-TW" altLang="en-US" sz="2800" dirty="0"/>
              <a:t>沿著列的方向將兩份資料合併，並且以 </a:t>
            </a:r>
            <a:r>
              <a:rPr lang="en-US" altLang="zh-TW" sz="2800" dirty="0"/>
              <a:t>keys</a:t>
            </a:r>
            <a:r>
              <a:rPr lang="zh-TW" altLang="en-US" sz="2800" dirty="0"/>
              <a:t> 函數新增 </a:t>
            </a:r>
            <a:r>
              <a:rPr lang="en-US" altLang="zh-TW" sz="2800" dirty="0"/>
              <a:t>index</a:t>
            </a:r>
            <a:r>
              <a:rPr lang="zh-TW" altLang="en-US" sz="2800" dirty="0"/>
              <a:t> 索引。</a:t>
            </a:r>
          </a:p>
          <a:p>
            <a:pPr lvl="1"/>
            <a:endParaRPr lang="zh-TW" altLang="en-US" sz="2800" dirty="0"/>
          </a:p>
        </p:txBody>
      </p:sp>
      <p:sp>
        <p:nvSpPr>
          <p:cNvPr id="4" name="Google Shape;625;p88">
            <a:extLst>
              <a:ext uri="{FF2B5EF4-FFF2-40B4-BE49-F238E27FC236}">
                <a16:creationId xmlns:a16="http://schemas.microsoft.com/office/drawing/2014/main" id="{BE5A5C78-3049-259A-D2E6-E6FB4C87B427}"/>
              </a:ext>
            </a:extLst>
          </p:cNvPr>
          <p:cNvSpPr/>
          <p:nvPr/>
        </p:nvSpPr>
        <p:spPr>
          <a:xfrm>
            <a:off x="907598" y="1365969"/>
            <a:ext cx="10588401"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dk1"/>
                </a:solidFill>
              </a:rPr>
              <a:t>pd.concat</a:t>
            </a:r>
            <a:r>
              <a:rPr lang="en-US" altLang="zh-TW" sz="2400" b="1" dirty="0">
                <a:solidFill>
                  <a:schemeClr val="dk1"/>
                </a:solidFill>
              </a:rPr>
              <a:t> ( [ </a:t>
            </a:r>
            <a:r>
              <a:rPr lang="en-US" altLang="zh-TW" sz="2400" b="1" dirty="0">
                <a:solidFill>
                  <a:schemeClr val="accent1"/>
                </a:solidFill>
              </a:rPr>
              <a:t>df1, df2,  …</a:t>
            </a:r>
            <a:r>
              <a:rPr lang="en-US" altLang="zh-TW" sz="2400" b="1" dirty="0">
                <a:solidFill>
                  <a:schemeClr val="dk1"/>
                </a:solidFill>
              </a:rPr>
              <a:t> ] ) 	# </a:t>
            </a:r>
            <a:r>
              <a:rPr lang="zh-TW" altLang="en-US" sz="2400" b="1" dirty="0">
                <a:solidFill>
                  <a:schemeClr val="dk1"/>
                </a:solidFill>
              </a:rPr>
              <a:t>表格資料</a:t>
            </a:r>
            <a:r>
              <a:rPr lang="en-US" altLang="zh-TW" sz="2400" b="1" dirty="0">
                <a:solidFill>
                  <a:schemeClr val="bg2"/>
                </a:solidFill>
              </a:rPr>
              <a:t> </a:t>
            </a:r>
            <a:r>
              <a:rPr lang="en-US" altLang="zh-TW" sz="2400" b="1" dirty="0">
                <a:solidFill>
                  <a:schemeClr val="accent1"/>
                </a:solidFill>
              </a:rPr>
              <a:t>df1,</a:t>
            </a:r>
            <a:r>
              <a:rPr lang="zh-TW" altLang="en-US" sz="2400" b="1" dirty="0">
                <a:solidFill>
                  <a:schemeClr val="accent1"/>
                </a:solidFill>
              </a:rPr>
              <a:t> </a:t>
            </a:r>
            <a:r>
              <a:rPr lang="en-US" altLang="zh-TW" sz="2400" b="1" dirty="0">
                <a:solidFill>
                  <a:schemeClr val="accent1"/>
                </a:solidFill>
              </a:rPr>
              <a:t>df2, …</a:t>
            </a:r>
            <a:r>
              <a:rPr lang="zh-TW" altLang="en-US" sz="2400" b="1" dirty="0">
                <a:solidFill>
                  <a:schemeClr val="accent1"/>
                </a:solidFill>
              </a:rPr>
              <a:t> </a:t>
            </a:r>
            <a:r>
              <a:rPr lang="zh-TW" altLang="en-US" sz="2400" b="1" dirty="0">
                <a:solidFill>
                  <a:schemeClr val="dk1"/>
                </a:solidFill>
              </a:rPr>
              <a:t>進行合併</a:t>
            </a:r>
          </a:p>
        </p:txBody>
      </p:sp>
      <p:pic>
        <p:nvPicPr>
          <p:cNvPr id="11" name="圖片 10">
            <a:extLst>
              <a:ext uri="{FF2B5EF4-FFF2-40B4-BE49-F238E27FC236}">
                <a16:creationId xmlns:a16="http://schemas.microsoft.com/office/drawing/2014/main" id="{A31E7BEB-43F2-30C1-5D42-4A1527B42F14}"/>
              </a:ext>
            </a:extLst>
          </p:cNvPr>
          <p:cNvPicPr>
            <a:picLocks noChangeAspect="1"/>
          </p:cNvPicPr>
          <p:nvPr/>
        </p:nvPicPr>
        <p:blipFill>
          <a:blip r:embed="rId2"/>
          <a:stretch>
            <a:fillRect/>
          </a:stretch>
        </p:blipFill>
        <p:spPr>
          <a:xfrm>
            <a:off x="5699350" y="2699918"/>
            <a:ext cx="5796649" cy="3057533"/>
          </a:xfrm>
          <a:prstGeom prst="rect">
            <a:avLst/>
          </a:prstGeom>
        </p:spPr>
      </p:pic>
    </p:spTree>
    <p:extLst>
      <p:ext uri="{BB962C8B-B14F-4D97-AF65-F5344CB8AC3E}">
        <p14:creationId xmlns:p14="http://schemas.microsoft.com/office/powerpoint/2010/main" val="502337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0BE8C1-B2FC-7B79-ABC0-DC5093168BC8}"/>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pd.concat</a:t>
            </a:r>
            <a:r>
              <a:rPr lang="zh-TW" altLang="en-US" dirty="0"/>
              <a:t> </a:t>
            </a:r>
          </a:p>
        </p:txBody>
      </p:sp>
      <p:sp>
        <p:nvSpPr>
          <p:cNvPr id="3" name="文字版面配置區 2">
            <a:extLst>
              <a:ext uri="{FF2B5EF4-FFF2-40B4-BE49-F238E27FC236}">
                <a16:creationId xmlns:a16="http://schemas.microsoft.com/office/drawing/2014/main" id="{3D85B428-A164-C61A-3470-2F587A4AE14C}"/>
              </a:ext>
            </a:extLst>
          </p:cNvPr>
          <p:cNvSpPr>
            <a:spLocks noGrp="1"/>
          </p:cNvSpPr>
          <p:nvPr>
            <p:ph type="body" idx="1"/>
          </p:nvPr>
        </p:nvSpPr>
        <p:spPr>
          <a:xfrm>
            <a:off x="907600" y="1361400"/>
            <a:ext cx="5188400" cy="4901200"/>
          </a:xfrm>
        </p:spPr>
        <p:txBody>
          <a:bodyPr/>
          <a:lstStyle/>
          <a:p>
            <a:endParaRPr lang="en-US" altLang="zh-TW" dirty="0"/>
          </a:p>
          <a:p>
            <a:endParaRPr lang="en-US" altLang="zh-TW" dirty="0"/>
          </a:p>
          <a:p>
            <a:pPr marL="457200" lvl="1" indent="-406400">
              <a:spcBef>
                <a:spcPts val="1000"/>
              </a:spcBef>
              <a:buSzPts val="2800"/>
            </a:pPr>
            <a:r>
              <a:rPr lang="zh-TW" altLang="en-US" sz="2800" dirty="0"/>
              <a:t>沿著欄的方向將兩份資料合併，相同的 </a:t>
            </a:r>
            <a:r>
              <a:rPr lang="en-US" altLang="zh-TW" sz="2800" dirty="0"/>
              <a:t>index</a:t>
            </a:r>
            <a:r>
              <a:rPr lang="zh-TW" altLang="en-US" sz="2800" dirty="0"/>
              <a:t> 相會被視為同一筆資料。</a:t>
            </a:r>
            <a:endParaRPr lang="en-US" altLang="zh-TW" sz="2800" dirty="0"/>
          </a:p>
          <a:p>
            <a:pPr marL="457200" lvl="1" indent="-406400">
              <a:spcBef>
                <a:spcPts val="1000"/>
              </a:spcBef>
              <a:buSzPts val="2800"/>
            </a:pPr>
            <a:endParaRPr lang="en-US" altLang="zh-TW" sz="2800" dirty="0"/>
          </a:p>
          <a:p>
            <a:pPr marL="457200" lvl="1" indent="-406400">
              <a:spcBef>
                <a:spcPts val="1000"/>
              </a:spcBef>
              <a:buSzPts val="2800"/>
            </a:pPr>
            <a:r>
              <a:rPr lang="zh-TW" altLang="en-US" sz="2800" dirty="0"/>
              <a:t>在此由於 </a:t>
            </a:r>
            <a:r>
              <a:rPr lang="en-US" altLang="zh-TW" sz="2800" dirty="0"/>
              <a:t>df1</a:t>
            </a:r>
            <a:r>
              <a:rPr lang="zh-TW" altLang="en-US" sz="2800" dirty="0"/>
              <a:t> 與 </a:t>
            </a:r>
            <a:r>
              <a:rPr lang="en-US" altLang="zh-TW" sz="2800" dirty="0"/>
              <a:t>df2</a:t>
            </a:r>
            <a:r>
              <a:rPr lang="zh-TW" altLang="en-US" sz="2800" dirty="0"/>
              <a:t> 的 </a:t>
            </a:r>
            <a:r>
              <a:rPr lang="en-US" altLang="zh-TW" sz="2800" dirty="0"/>
              <a:t>index</a:t>
            </a:r>
            <a:r>
              <a:rPr lang="zh-TW" altLang="en-US" sz="2800" dirty="0"/>
              <a:t> 數值皆不相同，因此合併後的資料會有八筆。</a:t>
            </a:r>
          </a:p>
          <a:p>
            <a:pPr marL="457200" lvl="1" indent="-406400">
              <a:spcBef>
                <a:spcPts val="1000"/>
              </a:spcBef>
              <a:buSzPts val="2800"/>
            </a:pPr>
            <a:endParaRPr lang="zh-TW" altLang="en-US" sz="2800" dirty="0"/>
          </a:p>
        </p:txBody>
      </p:sp>
      <p:sp>
        <p:nvSpPr>
          <p:cNvPr id="4" name="Google Shape;625;p88">
            <a:extLst>
              <a:ext uri="{FF2B5EF4-FFF2-40B4-BE49-F238E27FC236}">
                <a16:creationId xmlns:a16="http://schemas.microsoft.com/office/drawing/2014/main" id="{DF32BD43-CB61-4DC1-4CD9-B8BEA50FF330}"/>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dk1"/>
                </a:solidFill>
              </a:rPr>
              <a:t>pd.concat</a:t>
            </a:r>
            <a:r>
              <a:rPr lang="en-US" altLang="zh-TW" sz="2400" b="1" dirty="0">
                <a:solidFill>
                  <a:schemeClr val="dk1"/>
                </a:solidFill>
              </a:rPr>
              <a:t> ( [ </a:t>
            </a:r>
            <a:r>
              <a:rPr lang="en-US" altLang="zh-TW" sz="2400" b="1" dirty="0">
                <a:solidFill>
                  <a:schemeClr val="accent1"/>
                </a:solidFill>
              </a:rPr>
              <a:t>df1, df2,  …</a:t>
            </a:r>
            <a:r>
              <a:rPr lang="en-US" altLang="zh-TW" sz="2400" b="1" dirty="0">
                <a:solidFill>
                  <a:schemeClr val="dk1"/>
                </a:solidFill>
              </a:rPr>
              <a:t> ] ) 	# </a:t>
            </a:r>
            <a:r>
              <a:rPr lang="zh-TW" altLang="en-US" sz="2400" b="1" dirty="0">
                <a:solidFill>
                  <a:schemeClr val="dk1"/>
                </a:solidFill>
              </a:rPr>
              <a:t>表格資料</a:t>
            </a:r>
            <a:r>
              <a:rPr lang="en-US" altLang="zh-TW" sz="2400" b="1" dirty="0">
                <a:solidFill>
                  <a:schemeClr val="bg2"/>
                </a:solidFill>
              </a:rPr>
              <a:t> </a:t>
            </a:r>
            <a:r>
              <a:rPr lang="en-US" altLang="zh-TW" sz="2400" b="1" dirty="0">
                <a:solidFill>
                  <a:schemeClr val="accent1"/>
                </a:solidFill>
              </a:rPr>
              <a:t>df1,</a:t>
            </a:r>
            <a:r>
              <a:rPr lang="zh-TW" altLang="en-US" sz="2400" b="1" dirty="0">
                <a:solidFill>
                  <a:schemeClr val="accent1"/>
                </a:solidFill>
              </a:rPr>
              <a:t> </a:t>
            </a:r>
            <a:r>
              <a:rPr lang="en-US" altLang="zh-TW" sz="2400" b="1" dirty="0">
                <a:solidFill>
                  <a:schemeClr val="accent1"/>
                </a:solidFill>
              </a:rPr>
              <a:t>df2, …</a:t>
            </a:r>
            <a:r>
              <a:rPr lang="zh-TW" altLang="en-US" sz="2400" b="1" dirty="0">
                <a:solidFill>
                  <a:schemeClr val="accent1"/>
                </a:solidFill>
              </a:rPr>
              <a:t> </a:t>
            </a:r>
            <a:r>
              <a:rPr lang="zh-TW" altLang="en-US" sz="2400" b="1" dirty="0">
                <a:solidFill>
                  <a:schemeClr val="dk1"/>
                </a:solidFill>
              </a:rPr>
              <a:t>進行合併</a:t>
            </a:r>
          </a:p>
        </p:txBody>
      </p:sp>
      <p:pic>
        <p:nvPicPr>
          <p:cNvPr id="7" name="圖片 6">
            <a:extLst>
              <a:ext uri="{FF2B5EF4-FFF2-40B4-BE49-F238E27FC236}">
                <a16:creationId xmlns:a16="http://schemas.microsoft.com/office/drawing/2014/main" id="{369D90CE-15E4-59F0-8E9B-BBB2F6511CCE}"/>
              </a:ext>
            </a:extLst>
          </p:cNvPr>
          <p:cNvPicPr>
            <a:picLocks noChangeAspect="1"/>
          </p:cNvPicPr>
          <p:nvPr/>
        </p:nvPicPr>
        <p:blipFill>
          <a:blip r:embed="rId2"/>
          <a:stretch>
            <a:fillRect/>
          </a:stretch>
        </p:blipFill>
        <p:spPr>
          <a:xfrm>
            <a:off x="6726580" y="2394632"/>
            <a:ext cx="4769420" cy="3867967"/>
          </a:xfrm>
          <a:prstGeom prst="rect">
            <a:avLst/>
          </a:prstGeom>
        </p:spPr>
      </p:pic>
    </p:spTree>
    <p:extLst>
      <p:ext uri="{BB962C8B-B14F-4D97-AF65-F5344CB8AC3E}">
        <p14:creationId xmlns:p14="http://schemas.microsoft.com/office/powerpoint/2010/main" val="356041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FB96C3-8E85-CD97-F7A8-827D30E04AB4}"/>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3" name="文字版面配置區 2">
            <a:extLst>
              <a:ext uri="{FF2B5EF4-FFF2-40B4-BE49-F238E27FC236}">
                <a16:creationId xmlns:a16="http://schemas.microsoft.com/office/drawing/2014/main" id="{74EEB3CA-61AC-EBF1-49EF-57C88F56AE15}"/>
              </a:ext>
            </a:extLst>
          </p:cNvPr>
          <p:cNvSpPr>
            <a:spLocks noGrp="1"/>
          </p:cNvSpPr>
          <p:nvPr>
            <p:ph type="body" idx="1"/>
          </p:nvPr>
        </p:nvSpPr>
        <p:spPr/>
        <p:txBody>
          <a:bodyPr/>
          <a:lstStyle/>
          <a:p>
            <a:r>
              <a:rPr lang="en-US" altLang="zh-TW" dirty="0"/>
              <a:t>Merge </a:t>
            </a:r>
            <a:r>
              <a:rPr lang="zh-TW" altLang="en-US" dirty="0"/>
              <a:t>不同於 </a:t>
            </a:r>
            <a:r>
              <a:rPr lang="en-US" altLang="zh-TW" dirty="0" err="1"/>
              <a:t>concat</a:t>
            </a:r>
            <a:r>
              <a:rPr lang="zh-TW" altLang="en-US" dirty="0"/>
              <a:t>，將會對應兩資料表中指定欄位的數值將資料作合併。</a:t>
            </a:r>
            <a:endParaRPr lang="en-US" altLang="zh-TW" dirty="0"/>
          </a:p>
          <a:p>
            <a:endParaRPr lang="en-US" altLang="zh-TW" dirty="0"/>
          </a:p>
          <a:p>
            <a:r>
              <a:rPr lang="zh-TW" altLang="en-US" dirty="0"/>
              <a:t>例如我們分別有兩份資料表紀錄產品的價格、以及產品的製造地，我們就可以依照產品名稱這個欄位將兩份資料表合併再一起，也就可以得到製造地與價格之間的對應。</a:t>
            </a:r>
            <a:endParaRPr lang="en-US" altLang="zh-TW" dirty="0"/>
          </a:p>
          <a:p>
            <a:endParaRPr lang="en-US" altLang="zh-TW" dirty="0"/>
          </a:p>
          <a:p>
            <a:r>
              <a:rPr lang="zh-TW" altLang="en-US" dirty="0"/>
              <a:t>此種用法與資料庫語言</a:t>
            </a:r>
            <a:r>
              <a:rPr lang="en-US" altLang="zh-TW" dirty="0"/>
              <a:t>(SQL)</a:t>
            </a:r>
            <a:r>
              <a:rPr lang="zh-TW" altLang="en-US" dirty="0"/>
              <a:t>的</a:t>
            </a:r>
            <a:r>
              <a:rPr lang="en-US" altLang="zh-TW" dirty="0"/>
              <a:t>JOIN</a:t>
            </a:r>
            <a:r>
              <a:rPr lang="zh-TW" altLang="en-US" dirty="0"/>
              <a:t>方法相同。</a:t>
            </a:r>
          </a:p>
          <a:p>
            <a:endParaRPr lang="zh-TW" altLang="en-US" dirty="0"/>
          </a:p>
        </p:txBody>
      </p:sp>
    </p:spTree>
    <p:extLst>
      <p:ext uri="{BB962C8B-B14F-4D97-AF65-F5344CB8AC3E}">
        <p14:creationId xmlns:p14="http://schemas.microsoft.com/office/powerpoint/2010/main" val="330152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6D9660-083C-F58B-091A-2A26FB07572E}"/>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3" name="文字版面配置區 2">
            <a:extLst>
              <a:ext uri="{FF2B5EF4-FFF2-40B4-BE49-F238E27FC236}">
                <a16:creationId xmlns:a16="http://schemas.microsoft.com/office/drawing/2014/main" id="{6F78E893-6BA7-DF82-D81A-AE01C53E933E}"/>
              </a:ext>
            </a:extLst>
          </p:cNvPr>
          <p:cNvSpPr>
            <a:spLocks noGrp="1"/>
          </p:cNvSpPr>
          <p:nvPr>
            <p:ph type="body" idx="1"/>
          </p:nvPr>
        </p:nvSpPr>
        <p:spPr/>
        <p:txBody>
          <a:bodyPr/>
          <a:lstStyle/>
          <a:p>
            <a:r>
              <a:rPr lang="zh-TW" altLang="en-US" dirty="0"/>
              <a:t>建立要合併的兩份資料，兩份資料在 </a:t>
            </a:r>
            <a:r>
              <a:rPr lang="en-US" altLang="zh-TW" dirty="0"/>
              <a:t>Key </a:t>
            </a:r>
            <a:r>
              <a:rPr lang="zh-TW" altLang="en-US" dirty="0"/>
              <a:t>欄位內的數值相同，但其他欄位不同。</a:t>
            </a:r>
          </a:p>
        </p:txBody>
      </p:sp>
      <p:pic>
        <p:nvPicPr>
          <p:cNvPr id="17" name="圖片 16">
            <a:extLst>
              <a:ext uri="{FF2B5EF4-FFF2-40B4-BE49-F238E27FC236}">
                <a16:creationId xmlns:a16="http://schemas.microsoft.com/office/drawing/2014/main" id="{889B11BD-CF94-6C98-23E5-3915861A30E4}"/>
              </a:ext>
            </a:extLst>
          </p:cNvPr>
          <p:cNvPicPr>
            <a:picLocks noChangeAspect="1"/>
          </p:cNvPicPr>
          <p:nvPr/>
        </p:nvPicPr>
        <p:blipFill>
          <a:blip r:embed="rId2"/>
          <a:stretch>
            <a:fillRect/>
          </a:stretch>
        </p:blipFill>
        <p:spPr>
          <a:xfrm>
            <a:off x="2275445" y="2660715"/>
            <a:ext cx="2624890" cy="3648540"/>
          </a:xfrm>
          <a:prstGeom prst="rect">
            <a:avLst/>
          </a:prstGeom>
        </p:spPr>
      </p:pic>
      <p:pic>
        <p:nvPicPr>
          <p:cNvPr id="19" name="圖片 18">
            <a:extLst>
              <a:ext uri="{FF2B5EF4-FFF2-40B4-BE49-F238E27FC236}">
                <a16:creationId xmlns:a16="http://schemas.microsoft.com/office/drawing/2014/main" id="{AE30766D-BC41-2766-EB35-9DFFFC0DB7AF}"/>
              </a:ext>
            </a:extLst>
          </p:cNvPr>
          <p:cNvPicPr>
            <a:picLocks noChangeAspect="1"/>
          </p:cNvPicPr>
          <p:nvPr/>
        </p:nvPicPr>
        <p:blipFill>
          <a:blip r:embed="rId3"/>
          <a:stretch>
            <a:fillRect/>
          </a:stretch>
        </p:blipFill>
        <p:spPr>
          <a:xfrm>
            <a:off x="7291667" y="2664459"/>
            <a:ext cx="2624890" cy="3649904"/>
          </a:xfrm>
          <a:prstGeom prst="rect">
            <a:avLst/>
          </a:prstGeom>
        </p:spPr>
      </p:pic>
    </p:spTree>
    <p:extLst>
      <p:ext uri="{BB962C8B-B14F-4D97-AF65-F5344CB8AC3E}">
        <p14:creationId xmlns:p14="http://schemas.microsoft.com/office/powerpoint/2010/main" val="11728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4E7DE-C24D-1819-3350-E8893BE33EC5}"/>
              </a:ext>
            </a:extLst>
          </p:cNvPr>
          <p:cNvSpPr>
            <a:spLocks noGrp="1"/>
          </p:cNvSpPr>
          <p:nvPr>
            <p:ph type="title"/>
          </p:nvPr>
        </p:nvSpPr>
        <p:spPr/>
        <p:txBody>
          <a:bodyPr/>
          <a:lstStyle/>
          <a:p>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物件的建立、讀取、與儲存</a:t>
            </a:r>
          </a:p>
        </p:txBody>
      </p:sp>
      <p:sp>
        <p:nvSpPr>
          <p:cNvPr id="3" name="副標題 2">
            <a:extLst>
              <a:ext uri="{FF2B5EF4-FFF2-40B4-BE49-F238E27FC236}">
                <a16:creationId xmlns:a16="http://schemas.microsoft.com/office/drawing/2014/main" id="{0C811DE0-74CE-AC74-C69D-FA4D3E3DED30}"/>
              </a:ext>
            </a:extLst>
          </p:cNvPr>
          <p:cNvSpPr>
            <a:spLocks noGrp="1"/>
          </p:cNvSpPr>
          <p:nvPr>
            <p:ph type="subTitle" idx="1"/>
          </p:nvPr>
        </p:nvSpPr>
        <p:spPr/>
        <p:txBody>
          <a:bodyPr/>
          <a:lstStyle/>
          <a:p>
            <a:r>
              <a:rPr lang="zh-TW" altLang="en-US" sz="3470" dirty="0">
                <a:solidFill>
                  <a:srgbClr val="A6AAA9"/>
                </a:solidFill>
              </a:rPr>
              <a:t>使用 </a:t>
            </a:r>
            <a:r>
              <a:rPr lang="en-US" altLang="zh-TW" sz="3470" dirty="0">
                <a:solidFill>
                  <a:srgbClr val="A6AAA9"/>
                </a:solidFill>
              </a:rPr>
              <a:t>list</a:t>
            </a:r>
            <a:r>
              <a:rPr lang="zh-TW" altLang="en-US" sz="3470" dirty="0">
                <a:solidFill>
                  <a:srgbClr val="A6AAA9"/>
                </a:solidFill>
              </a:rPr>
              <a:t> 建立 </a:t>
            </a:r>
            <a:r>
              <a:rPr lang="en-US" altLang="zh-TW" sz="3470" dirty="0" err="1">
                <a:solidFill>
                  <a:srgbClr val="A6AAA9"/>
                </a:solidFill>
              </a:rPr>
              <a:t>dataframe</a:t>
            </a:r>
            <a:endParaRPr lang="zh-TW" altLang="en-US" sz="3470" dirty="0"/>
          </a:p>
        </p:txBody>
      </p:sp>
    </p:spTree>
    <p:extLst>
      <p:ext uri="{BB962C8B-B14F-4D97-AF65-F5344CB8AC3E}">
        <p14:creationId xmlns:p14="http://schemas.microsoft.com/office/powerpoint/2010/main" val="1995850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FAA18-B19F-B11E-C22B-5BB9E0273244}"/>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3" name="文字版面配置區 2">
            <a:extLst>
              <a:ext uri="{FF2B5EF4-FFF2-40B4-BE49-F238E27FC236}">
                <a16:creationId xmlns:a16="http://schemas.microsoft.com/office/drawing/2014/main" id="{D2E0E9AB-016C-2E36-28D0-5C1932C37EF6}"/>
              </a:ext>
            </a:extLst>
          </p:cNvPr>
          <p:cNvSpPr>
            <a:spLocks noGrp="1"/>
          </p:cNvSpPr>
          <p:nvPr>
            <p:ph type="body" idx="1"/>
          </p:nvPr>
        </p:nvSpPr>
        <p:spPr>
          <a:xfrm>
            <a:off x="907600" y="1361400"/>
            <a:ext cx="11194204" cy="4901200"/>
          </a:xfrm>
        </p:spPr>
        <p:txBody>
          <a:bodyPr/>
          <a:lstStyle/>
          <a:p>
            <a:endParaRPr lang="en-US" altLang="zh-TW" dirty="0"/>
          </a:p>
          <a:p>
            <a:endParaRPr lang="en-US" altLang="zh-TW" dirty="0"/>
          </a:p>
          <a:p>
            <a:r>
              <a:rPr lang="zh-TW" altLang="en-US" dirty="0"/>
              <a:t>使用 </a:t>
            </a:r>
            <a:r>
              <a:rPr lang="en-US" altLang="zh-TW" dirty="0" err="1"/>
              <a:t>pd.merge</a:t>
            </a:r>
            <a:r>
              <a:rPr lang="zh-TW" altLang="en-US" dirty="0"/>
              <a:t> 將 </a:t>
            </a:r>
            <a:r>
              <a:rPr lang="en-US" altLang="zh-TW" dirty="0"/>
              <a:t>left</a:t>
            </a:r>
            <a:r>
              <a:rPr lang="zh-TW" altLang="en-US" dirty="0"/>
              <a:t> 與 </a:t>
            </a:r>
            <a:r>
              <a:rPr lang="en-US" altLang="zh-TW" dirty="0"/>
              <a:t>right</a:t>
            </a:r>
            <a:r>
              <a:rPr lang="zh-TW" altLang="en-US" dirty="0"/>
              <a:t> 依照 </a:t>
            </a:r>
            <a:r>
              <a:rPr lang="en-US" altLang="zh-TW" dirty="0"/>
              <a:t>key</a:t>
            </a:r>
            <a:r>
              <a:rPr lang="zh-TW" altLang="en-US" dirty="0"/>
              <a:t> 欄位的數值合併。</a:t>
            </a:r>
          </a:p>
          <a:p>
            <a:endParaRPr lang="zh-TW" altLang="en-US" dirty="0"/>
          </a:p>
        </p:txBody>
      </p:sp>
      <p:sp>
        <p:nvSpPr>
          <p:cNvPr id="4" name="Google Shape;625;p88">
            <a:extLst>
              <a:ext uri="{FF2B5EF4-FFF2-40B4-BE49-F238E27FC236}">
                <a16:creationId xmlns:a16="http://schemas.microsoft.com/office/drawing/2014/main" id="{B17831FB-6BCB-39FE-3104-8EF423A4BA14}"/>
              </a:ext>
            </a:extLst>
          </p:cNvPr>
          <p:cNvSpPr/>
          <p:nvPr/>
        </p:nvSpPr>
        <p:spPr>
          <a:xfrm>
            <a:off x="907599" y="1361399"/>
            <a:ext cx="10588401"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dk1"/>
                </a:solidFill>
              </a:rPr>
              <a:t>pd.merge</a:t>
            </a:r>
            <a:r>
              <a:rPr lang="en-US" altLang="zh-TW" sz="2400" b="1" dirty="0">
                <a:solidFill>
                  <a:schemeClr val="dk1"/>
                </a:solidFill>
              </a:rPr>
              <a:t> ( </a:t>
            </a:r>
            <a:r>
              <a:rPr lang="en-US" altLang="zh-TW" sz="2400" b="1" dirty="0">
                <a:solidFill>
                  <a:schemeClr val="accent1"/>
                </a:solidFill>
              </a:rPr>
              <a:t>df1</a:t>
            </a:r>
            <a:r>
              <a:rPr lang="en-US" altLang="zh-TW" sz="2400" b="1" dirty="0">
                <a:solidFill>
                  <a:schemeClr val="tx1"/>
                </a:solidFill>
              </a:rPr>
              <a:t>, </a:t>
            </a:r>
            <a:r>
              <a:rPr lang="en-US" altLang="zh-TW" sz="2400" b="1" dirty="0">
                <a:solidFill>
                  <a:schemeClr val="accent1"/>
                </a:solidFill>
              </a:rPr>
              <a:t>df2</a:t>
            </a:r>
            <a:r>
              <a:rPr lang="en-US" altLang="zh-TW" sz="2400" b="1" dirty="0">
                <a:solidFill>
                  <a:schemeClr val="tx1"/>
                </a:solidFill>
              </a:rPr>
              <a:t>, on = </a:t>
            </a:r>
            <a:r>
              <a:rPr lang="en-US" altLang="zh-TW" sz="2400" b="1" dirty="0">
                <a:solidFill>
                  <a:schemeClr val="accent1"/>
                </a:solidFill>
              </a:rPr>
              <a:t>key</a:t>
            </a:r>
            <a:r>
              <a:rPr lang="en-US" altLang="zh-TW" sz="2400" b="1" dirty="0">
                <a:solidFill>
                  <a:schemeClr val="dk1"/>
                </a:solidFill>
              </a:rPr>
              <a:t> ] )      # </a:t>
            </a:r>
            <a:r>
              <a:rPr lang="zh-TW" altLang="en-US" sz="2400" b="1" dirty="0">
                <a:solidFill>
                  <a:schemeClr val="dk1"/>
                </a:solidFill>
              </a:rPr>
              <a:t>表格資料</a:t>
            </a:r>
            <a:r>
              <a:rPr lang="en-US" altLang="zh-TW" sz="2400" b="1" dirty="0">
                <a:solidFill>
                  <a:schemeClr val="bg2"/>
                </a:solidFill>
              </a:rPr>
              <a:t> </a:t>
            </a:r>
            <a:r>
              <a:rPr lang="en-US" altLang="zh-TW" sz="2400" b="1" dirty="0">
                <a:solidFill>
                  <a:schemeClr val="accent1"/>
                </a:solidFill>
              </a:rPr>
              <a:t>df1,</a:t>
            </a:r>
            <a:r>
              <a:rPr lang="zh-TW" altLang="en-US" sz="2400" b="1" dirty="0">
                <a:solidFill>
                  <a:schemeClr val="accent1"/>
                </a:solidFill>
              </a:rPr>
              <a:t> </a:t>
            </a:r>
            <a:r>
              <a:rPr lang="en-US" altLang="zh-TW" sz="2400" b="1" dirty="0">
                <a:solidFill>
                  <a:schemeClr val="accent1"/>
                </a:solidFill>
              </a:rPr>
              <a:t>df2 </a:t>
            </a:r>
            <a:r>
              <a:rPr lang="zh-TW" altLang="en-US" sz="2400" b="1" dirty="0">
                <a:solidFill>
                  <a:schemeClr val="tx1"/>
                </a:solidFill>
              </a:rPr>
              <a:t>根據 </a:t>
            </a:r>
            <a:r>
              <a:rPr lang="en-US" altLang="zh-TW" sz="2400" b="1" dirty="0">
                <a:solidFill>
                  <a:schemeClr val="accent1"/>
                </a:solidFill>
              </a:rPr>
              <a:t>key</a:t>
            </a:r>
            <a:r>
              <a:rPr lang="en-US" altLang="zh-TW" sz="2400" b="1" dirty="0">
                <a:solidFill>
                  <a:schemeClr val="tx1"/>
                </a:solidFill>
              </a:rPr>
              <a:t> </a:t>
            </a:r>
            <a:r>
              <a:rPr lang="zh-TW" altLang="en-US" sz="2400" b="1" dirty="0">
                <a:solidFill>
                  <a:schemeClr val="tx1"/>
                </a:solidFill>
              </a:rPr>
              <a:t>進行合併</a:t>
            </a:r>
          </a:p>
        </p:txBody>
      </p:sp>
      <p:pic>
        <p:nvPicPr>
          <p:cNvPr id="7" name="圖片 6">
            <a:extLst>
              <a:ext uri="{FF2B5EF4-FFF2-40B4-BE49-F238E27FC236}">
                <a16:creationId xmlns:a16="http://schemas.microsoft.com/office/drawing/2014/main" id="{57A41FF8-7794-4073-DBE2-1172CAC9A885}"/>
              </a:ext>
            </a:extLst>
          </p:cNvPr>
          <p:cNvPicPr>
            <a:picLocks noChangeAspect="1"/>
          </p:cNvPicPr>
          <p:nvPr/>
        </p:nvPicPr>
        <p:blipFill>
          <a:blip r:embed="rId2"/>
          <a:stretch>
            <a:fillRect/>
          </a:stretch>
        </p:blipFill>
        <p:spPr>
          <a:xfrm>
            <a:off x="907600" y="3429000"/>
            <a:ext cx="7710310" cy="2833599"/>
          </a:xfrm>
          <a:prstGeom prst="rect">
            <a:avLst/>
          </a:prstGeom>
        </p:spPr>
      </p:pic>
    </p:spTree>
    <p:extLst>
      <p:ext uri="{BB962C8B-B14F-4D97-AF65-F5344CB8AC3E}">
        <p14:creationId xmlns:p14="http://schemas.microsoft.com/office/powerpoint/2010/main" val="2979691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1DEBF5-3B83-24E7-2EF6-166925A3CECD}"/>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3" name="文字版面配置區 2">
            <a:extLst>
              <a:ext uri="{FF2B5EF4-FFF2-40B4-BE49-F238E27FC236}">
                <a16:creationId xmlns:a16="http://schemas.microsoft.com/office/drawing/2014/main" id="{43725391-D6B2-BD27-AC2A-F2B37E721F3F}"/>
              </a:ext>
            </a:extLst>
          </p:cNvPr>
          <p:cNvSpPr>
            <a:spLocks noGrp="1"/>
          </p:cNvSpPr>
          <p:nvPr>
            <p:ph type="body" idx="1"/>
          </p:nvPr>
        </p:nvSpPr>
        <p:spPr/>
        <p:txBody>
          <a:bodyPr/>
          <a:lstStyle/>
          <a:p>
            <a:r>
              <a:rPr lang="zh-TW" altLang="en-US" dirty="0"/>
              <a:t>在上面的例子中，兩份 </a:t>
            </a:r>
            <a:r>
              <a:rPr lang="en-US" altLang="zh-TW" dirty="0" err="1"/>
              <a:t>dataframe</a:t>
            </a:r>
            <a:r>
              <a:rPr lang="zh-TW" altLang="en-US" dirty="0"/>
              <a:t> 在 </a:t>
            </a:r>
            <a:r>
              <a:rPr lang="en-US" altLang="zh-TW" dirty="0"/>
              <a:t>key</a:t>
            </a:r>
            <a:r>
              <a:rPr lang="zh-TW" altLang="en-US" dirty="0"/>
              <a:t> 欄位的數值皆相同，因此在合併上並不會有特別的問題，然而有時兩份 </a:t>
            </a:r>
            <a:r>
              <a:rPr lang="en-US" altLang="zh-TW" dirty="0" err="1"/>
              <a:t>dataframe</a:t>
            </a:r>
            <a:r>
              <a:rPr lang="zh-TW" altLang="en-US" dirty="0"/>
              <a:t> 在要合併的欄位上不會完全相同，此時資料表中不重複的部分有哪些處理方式呢？</a:t>
            </a:r>
            <a:endParaRPr lang="en-US" altLang="zh-TW" dirty="0"/>
          </a:p>
          <a:p>
            <a:endParaRPr lang="en-US" altLang="zh-TW" dirty="0"/>
          </a:p>
          <a:p>
            <a:r>
              <a:rPr lang="zh-TW" altLang="en-US" dirty="0"/>
              <a:t>在這邊我們就來介紹幾種可能的合併方法，在 </a:t>
            </a:r>
            <a:r>
              <a:rPr lang="en-US" altLang="zh-TW" dirty="0" err="1"/>
              <a:t>pd.merge</a:t>
            </a:r>
            <a:r>
              <a:rPr lang="zh-TW" altLang="en-US" dirty="0"/>
              <a:t> 函數內可以使用 </a:t>
            </a:r>
            <a:r>
              <a:rPr lang="en-US" altLang="zh-TW" dirty="0"/>
              <a:t>how</a:t>
            </a:r>
            <a:r>
              <a:rPr lang="zh-TW" altLang="en-US" dirty="0"/>
              <a:t> 參數決定使用何種合併方法。</a:t>
            </a:r>
          </a:p>
        </p:txBody>
      </p:sp>
    </p:spTree>
    <p:extLst>
      <p:ext uri="{BB962C8B-B14F-4D97-AF65-F5344CB8AC3E}">
        <p14:creationId xmlns:p14="http://schemas.microsoft.com/office/powerpoint/2010/main" val="2168975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CCD594-AA78-E5CF-664A-B34323AE4AE8}"/>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4" name="文字版面配置區 3">
            <a:extLst>
              <a:ext uri="{FF2B5EF4-FFF2-40B4-BE49-F238E27FC236}">
                <a16:creationId xmlns:a16="http://schemas.microsoft.com/office/drawing/2014/main" id="{B3B9E5A5-4689-97ED-5668-86C4596A824D}"/>
              </a:ext>
            </a:extLst>
          </p:cNvPr>
          <p:cNvSpPr>
            <a:spLocks noGrp="1"/>
          </p:cNvSpPr>
          <p:nvPr>
            <p:ph type="body" idx="1"/>
          </p:nvPr>
        </p:nvSpPr>
        <p:spPr/>
        <p:txBody>
          <a:bodyPr/>
          <a:lstStyle/>
          <a:p>
            <a:endParaRPr lang="zh-TW" altLang="en-US"/>
          </a:p>
        </p:txBody>
      </p:sp>
      <p:pic>
        <p:nvPicPr>
          <p:cNvPr id="5" name="圖片 4">
            <a:extLst>
              <a:ext uri="{FF2B5EF4-FFF2-40B4-BE49-F238E27FC236}">
                <a16:creationId xmlns:a16="http://schemas.microsoft.com/office/drawing/2014/main" id="{1CFD6ED7-A60A-BA0C-303A-E8C2DFD38646}"/>
              </a:ext>
            </a:extLst>
          </p:cNvPr>
          <p:cNvPicPr>
            <a:picLocks noChangeAspect="1"/>
          </p:cNvPicPr>
          <p:nvPr/>
        </p:nvPicPr>
        <p:blipFill>
          <a:blip r:embed="rId2"/>
          <a:stretch>
            <a:fillRect/>
          </a:stretch>
        </p:blipFill>
        <p:spPr>
          <a:xfrm>
            <a:off x="907600" y="1588692"/>
            <a:ext cx="10694467" cy="4446616"/>
          </a:xfrm>
          <a:prstGeom prst="rect">
            <a:avLst/>
          </a:prstGeom>
        </p:spPr>
      </p:pic>
    </p:spTree>
    <p:extLst>
      <p:ext uri="{BB962C8B-B14F-4D97-AF65-F5344CB8AC3E}">
        <p14:creationId xmlns:p14="http://schemas.microsoft.com/office/powerpoint/2010/main" val="835564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F9F1CA-6719-7440-3D23-9DAC7C4A16D8}"/>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3" name="文字版面配置區 2">
            <a:extLst>
              <a:ext uri="{FF2B5EF4-FFF2-40B4-BE49-F238E27FC236}">
                <a16:creationId xmlns:a16="http://schemas.microsoft.com/office/drawing/2014/main" id="{E992D1AE-FE73-4B8A-4CCE-71E06FCDBF01}"/>
              </a:ext>
            </a:extLst>
          </p:cNvPr>
          <p:cNvSpPr>
            <a:spLocks noGrp="1"/>
          </p:cNvSpPr>
          <p:nvPr>
            <p:ph type="body" idx="1"/>
          </p:nvPr>
        </p:nvSpPr>
        <p:spPr/>
        <p:txBody>
          <a:bodyPr/>
          <a:lstStyle/>
          <a:p>
            <a:r>
              <a:rPr lang="zh-TW" altLang="en-US" dirty="0"/>
              <a:t>建立兩個 </a:t>
            </a:r>
            <a:r>
              <a:rPr lang="en-US" altLang="zh-TW" dirty="0" err="1"/>
              <a:t>dataframe</a:t>
            </a:r>
            <a:r>
              <a:rPr lang="zh-TW" altLang="en-US" dirty="0"/>
              <a:t>，後續會依照 </a:t>
            </a:r>
            <a:r>
              <a:rPr lang="en-US" altLang="zh-TW" dirty="0"/>
              <a:t>key1 </a:t>
            </a:r>
            <a:r>
              <a:rPr lang="zh-TW" altLang="en-US" dirty="0"/>
              <a:t>與 </a:t>
            </a:r>
            <a:r>
              <a:rPr lang="en-US" altLang="zh-TW" dirty="0"/>
              <a:t>key2 </a:t>
            </a:r>
            <a:r>
              <a:rPr lang="zh-TW" altLang="en-US" dirty="0"/>
              <a:t>將其合併。</a:t>
            </a:r>
          </a:p>
        </p:txBody>
      </p:sp>
      <p:pic>
        <p:nvPicPr>
          <p:cNvPr id="13" name="圖片 12">
            <a:extLst>
              <a:ext uri="{FF2B5EF4-FFF2-40B4-BE49-F238E27FC236}">
                <a16:creationId xmlns:a16="http://schemas.microsoft.com/office/drawing/2014/main" id="{8A50DFBD-DFA6-912C-C146-7556F040FE1B}"/>
              </a:ext>
            </a:extLst>
          </p:cNvPr>
          <p:cNvPicPr>
            <a:picLocks noChangeAspect="1"/>
          </p:cNvPicPr>
          <p:nvPr/>
        </p:nvPicPr>
        <p:blipFill>
          <a:blip r:embed="rId2"/>
          <a:stretch>
            <a:fillRect/>
          </a:stretch>
        </p:blipFill>
        <p:spPr>
          <a:xfrm>
            <a:off x="1857914" y="2618931"/>
            <a:ext cx="3449796" cy="3643668"/>
          </a:xfrm>
          <a:prstGeom prst="rect">
            <a:avLst/>
          </a:prstGeom>
        </p:spPr>
      </p:pic>
      <p:pic>
        <p:nvPicPr>
          <p:cNvPr id="14" name="圖片 13">
            <a:extLst>
              <a:ext uri="{FF2B5EF4-FFF2-40B4-BE49-F238E27FC236}">
                <a16:creationId xmlns:a16="http://schemas.microsoft.com/office/drawing/2014/main" id="{48BAA7EC-797F-EE40-ED16-E38B77836B14}"/>
              </a:ext>
            </a:extLst>
          </p:cNvPr>
          <p:cNvPicPr>
            <a:picLocks noChangeAspect="1"/>
          </p:cNvPicPr>
          <p:nvPr/>
        </p:nvPicPr>
        <p:blipFill>
          <a:blip r:embed="rId3"/>
          <a:stretch>
            <a:fillRect/>
          </a:stretch>
        </p:blipFill>
        <p:spPr>
          <a:xfrm>
            <a:off x="6893067" y="2612696"/>
            <a:ext cx="3454906" cy="3643668"/>
          </a:xfrm>
          <a:prstGeom prst="rect">
            <a:avLst/>
          </a:prstGeom>
        </p:spPr>
      </p:pic>
    </p:spTree>
    <p:extLst>
      <p:ext uri="{BB962C8B-B14F-4D97-AF65-F5344CB8AC3E}">
        <p14:creationId xmlns:p14="http://schemas.microsoft.com/office/powerpoint/2010/main" val="1730392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96D0D0-D610-C416-0E7C-05E6588DB670}"/>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3" name="文字版面配置區 2">
            <a:extLst>
              <a:ext uri="{FF2B5EF4-FFF2-40B4-BE49-F238E27FC236}">
                <a16:creationId xmlns:a16="http://schemas.microsoft.com/office/drawing/2014/main" id="{27A427F5-7268-E6F7-3626-98758C6B5223}"/>
              </a:ext>
            </a:extLst>
          </p:cNvPr>
          <p:cNvSpPr>
            <a:spLocks noGrp="1"/>
          </p:cNvSpPr>
          <p:nvPr>
            <p:ph type="body" idx="1"/>
          </p:nvPr>
        </p:nvSpPr>
        <p:spPr/>
        <p:txBody>
          <a:bodyPr/>
          <a:lstStyle/>
          <a:p>
            <a:endParaRPr lang="en-US" altLang="zh-TW" dirty="0"/>
          </a:p>
          <a:p>
            <a:endParaRPr lang="en-US" altLang="zh-TW" dirty="0"/>
          </a:p>
          <a:p>
            <a:r>
              <a:rPr lang="en-US" altLang="zh-TW" dirty="0"/>
              <a:t>left join</a:t>
            </a:r>
            <a:r>
              <a:rPr lang="zh-TW" altLang="en-US" dirty="0"/>
              <a:t>：只有左邊的 </a:t>
            </a:r>
            <a:r>
              <a:rPr lang="en-US" altLang="zh-TW" dirty="0" err="1"/>
              <a:t>dataframe</a:t>
            </a:r>
            <a:r>
              <a:rPr lang="en-US" altLang="zh-TW" dirty="0"/>
              <a:t> </a:t>
            </a:r>
            <a:r>
              <a:rPr lang="zh-TW" altLang="en-US" dirty="0"/>
              <a:t>擁有的欄位數值組合會保留下來。</a:t>
            </a:r>
          </a:p>
        </p:txBody>
      </p:sp>
      <p:sp>
        <p:nvSpPr>
          <p:cNvPr id="4" name="Google Shape;625;p88">
            <a:extLst>
              <a:ext uri="{FF2B5EF4-FFF2-40B4-BE49-F238E27FC236}">
                <a16:creationId xmlns:a16="http://schemas.microsoft.com/office/drawing/2014/main" id="{6BE0D1E8-F64A-26C2-4934-F98EE1A9C5A6}"/>
              </a:ext>
            </a:extLst>
          </p:cNvPr>
          <p:cNvSpPr/>
          <p:nvPr/>
        </p:nvSpPr>
        <p:spPr>
          <a:xfrm>
            <a:off x="907600" y="1361399"/>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dk1"/>
                </a:solidFill>
              </a:rPr>
              <a:t>pd.merge</a:t>
            </a:r>
            <a:r>
              <a:rPr lang="en-US" altLang="zh-TW" sz="2400" b="1" dirty="0">
                <a:solidFill>
                  <a:schemeClr val="dk1"/>
                </a:solidFill>
              </a:rPr>
              <a:t> ( </a:t>
            </a:r>
            <a:r>
              <a:rPr lang="en-US" altLang="zh-TW" sz="2400" b="1" dirty="0">
                <a:solidFill>
                  <a:schemeClr val="accent1"/>
                </a:solidFill>
              </a:rPr>
              <a:t>df1</a:t>
            </a:r>
            <a:r>
              <a:rPr lang="en-US" altLang="zh-TW" sz="2400" b="1" dirty="0">
                <a:solidFill>
                  <a:schemeClr val="tx1"/>
                </a:solidFill>
              </a:rPr>
              <a:t>, </a:t>
            </a:r>
            <a:r>
              <a:rPr lang="en-US" altLang="zh-TW" sz="2400" b="1" dirty="0">
                <a:solidFill>
                  <a:schemeClr val="accent1"/>
                </a:solidFill>
              </a:rPr>
              <a:t>df2</a:t>
            </a:r>
            <a:r>
              <a:rPr lang="en-US" altLang="zh-TW" sz="2400" b="1" dirty="0">
                <a:solidFill>
                  <a:schemeClr val="tx1"/>
                </a:solidFill>
              </a:rPr>
              <a:t>, on = </a:t>
            </a:r>
            <a:r>
              <a:rPr lang="en-US" altLang="zh-TW" sz="2400" b="1" dirty="0">
                <a:solidFill>
                  <a:schemeClr val="accent1"/>
                </a:solidFill>
              </a:rPr>
              <a:t>key</a:t>
            </a:r>
            <a:r>
              <a:rPr lang="en-US" altLang="zh-TW" sz="2400" b="1" dirty="0">
                <a:solidFill>
                  <a:schemeClr val="tx1"/>
                </a:solidFill>
              </a:rPr>
              <a:t>,</a:t>
            </a:r>
            <a:r>
              <a:rPr lang="en-US" altLang="zh-TW" sz="2400" b="1" dirty="0">
                <a:solidFill>
                  <a:schemeClr val="accent1"/>
                </a:solidFill>
              </a:rPr>
              <a:t> </a:t>
            </a:r>
            <a:r>
              <a:rPr lang="en-US" altLang="zh-TW" sz="2400" b="1" dirty="0">
                <a:solidFill>
                  <a:schemeClr val="tx1"/>
                </a:solidFill>
              </a:rPr>
              <a:t>how = </a:t>
            </a:r>
            <a:r>
              <a:rPr lang="en-US" altLang="zh-TW" sz="2400" b="1" dirty="0">
                <a:solidFill>
                  <a:schemeClr val="accent1"/>
                </a:solidFill>
              </a:rPr>
              <a:t>method</a:t>
            </a:r>
            <a:r>
              <a:rPr lang="zh-TW" altLang="en-US" sz="2400" b="1" dirty="0">
                <a:solidFill>
                  <a:schemeClr val="accent1"/>
                </a:solidFill>
              </a:rPr>
              <a:t> </a:t>
            </a:r>
            <a:r>
              <a:rPr lang="en-US" altLang="zh-TW" sz="2400" b="1" dirty="0">
                <a:solidFill>
                  <a:schemeClr val="dk1"/>
                </a:solidFill>
              </a:rPr>
              <a:t>] )</a:t>
            </a:r>
            <a:r>
              <a:rPr lang="en-US" altLang="zh-TW" sz="2400" b="1" dirty="0">
                <a:solidFill>
                  <a:schemeClr val="bg2"/>
                </a:solidFill>
              </a:rPr>
              <a:t> </a:t>
            </a:r>
          </a:p>
          <a:p>
            <a:pPr>
              <a:lnSpc>
                <a:spcPct val="115000"/>
              </a:lnSpc>
              <a:buClr>
                <a:schemeClr val="dk1"/>
              </a:buClr>
              <a:buSzPts val="1100"/>
            </a:pPr>
            <a:r>
              <a:rPr lang="en-US" altLang="zh-TW" sz="2400" b="1" dirty="0">
                <a:solidFill>
                  <a:schemeClr val="dk1"/>
                </a:solidFill>
              </a:rPr>
              <a:t>#</a:t>
            </a:r>
            <a:r>
              <a:rPr lang="en-US" altLang="zh-TW" sz="2400" b="1" dirty="0">
                <a:solidFill>
                  <a:schemeClr val="bg2"/>
                </a:solidFill>
              </a:rPr>
              <a:t> </a:t>
            </a:r>
            <a:r>
              <a:rPr lang="zh-TW" altLang="en-US" sz="2400" b="1" dirty="0">
                <a:solidFill>
                  <a:schemeClr val="dk1"/>
                </a:solidFill>
              </a:rPr>
              <a:t>表格資料</a:t>
            </a:r>
            <a:r>
              <a:rPr lang="en-US" altLang="zh-TW" sz="2400" b="1" dirty="0">
                <a:solidFill>
                  <a:schemeClr val="bg2"/>
                </a:solidFill>
              </a:rPr>
              <a:t> </a:t>
            </a:r>
            <a:r>
              <a:rPr lang="en-US" altLang="zh-TW" sz="2400" b="1" dirty="0">
                <a:solidFill>
                  <a:schemeClr val="accent1"/>
                </a:solidFill>
              </a:rPr>
              <a:t>df1,</a:t>
            </a:r>
            <a:r>
              <a:rPr lang="zh-TW" altLang="en-US" sz="2400" b="1" dirty="0">
                <a:solidFill>
                  <a:schemeClr val="accent1"/>
                </a:solidFill>
              </a:rPr>
              <a:t> </a:t>
            </a:r>
            <a:r>
              <a:rPr lang="en-US" altLang="zh-TW" sz="2400" b="1" dirty="0">
                <a:solidFill>
                  <a:schemeClr val="accent1"/>
                </a:solidFill>
              </a:rPr>
              <a:t>df2 </a:t>
            </a:r>
            <a:r>
              <a:rPr lang="zh-TW" altLang="en-US" sz="2400" b="1" dirty="0">
                <a:solidFill>
                  <a:schemeClr val="tx1"/>
                </a:solidFill>
              </a:rPr>
              <a:t>根據 </a:t>
            </a:r>
            <a:r>
              <a:rPr lang="en-US" altLang="zh-TW" sz="2400" b="1" dirty="0">
                <a:solidFill>
                  <a:schemeClr val="accent1"/>
                </a:solidFill>
              </a:rPr>
              <a:t>key</a:t>
            </a:r>
            <a:r>
              <a:rPr lang="en-US" altLang="zh-TW" sz="2400" b="1" dirty="0">
                <a:solidFill>
                  <a:schemeClr val="tx1"/>
                </a:solidFill>
              </a:rPr>
              <a:t> </a:t>
            </a:r>
            <a:r>
              <a:rPr lang="zh-TW" altLang="en-US" sz="2400" b="1" dirty="0">
                <a:solidFill>
                  <a:schemeClr val="tx1"/>
                </a:solidFill>
              </a:rPr>
              <a:t>用 </a:t>
            </a:r>
            <a:r>
              <a:rPr lang="en-US" altLang="zh-TW" sz="2400" b="1" dirty="0">
                <a:solidFill>
                  <a:schemeClr val="accent1"/>
                </a:solidFill>
              </a:rPr>
              <a:t>method</a:t>
            </a:r>
            <a:r>
              <a:rPr lang="en-US" altLang="zh-TW" sz="2400" b="1" dirty="0">
                <a:solidFill>
                  <a:schemeClr val="tx1"/>
                </a:solidFill>
              </a:rPr>
              <a:t> </a:t>
            </a:r>
            <a:r>
              <a:rPr lang="zh-TW" altLang="en-US" sz="2400" b="1" dirty="0">
                <a:solidFill>
                  <a:schemeClr val="tx1"/>
                </a:solidFill>
              </a:rPr>
              <a:t>方法進行合併</a:t>
            </a:r>
          </a:p>
        </p:txBody>
      </p:sp>
      <p:pic>
        <p:nvPicPr>
          <p:cNvPr id="6" name="圖片 5">
            <a:extLst>
              <a:ext uri="{FF2B5EF4-FFF2-40B4-BE49-F238E27FC236}">
                <a16:creationId xmlns:a16="http://schemas.microsoft.com/office/drawing/2014/main" id="{A359D2E1-4414-5224-B459-F3A02C6C4990}"/>
              </a:ext>
            </a:extLst>
          </p:cNvPr>
          <p:cNvPicPr>
            <a:picLocks noChangeAspect="1"/>
          </p:cNvPicPr>
          <p:nvPr/>
        </p:nvPicPr>
        <p:blipFill>
          <a:blip r:embed="rId2"/>
          <a:stretch>
            <a:fillRect/>
          </a:stretch>
        </p:blipFill>
        <p:spPr>
          <a:xfrm>
            <a:off x="907599" y="3816220"/>
            <a:ext cx="6966743" cy="2868013"/>
          </a:xfrm>
          <a:prstGeom prst="rect">
            <a:avLst/>
          </a:prstGeom>
        </p:spPr>
      </p:pic>
    </p:spTree>
    <p:extLst>
      <p:ext uri="{BB962C8B-B14F-4D97-AF65-F5344CB8AC3E}">
        <p14:creationId xmlns:p14="http://schemas.microsoft.com/office/powerpoint/2010/main" val="2697182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96D0D0-D610-C416-0E7C-05E6588DB670}"/>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3" name="文字版面配置區 2">
            <a:extLst>
              <a:ext uri="{FF2B5EF4-FFF2-40B4-BE49-F238E27FC236}">
                <a16:creationId xmlns:a16="http://schemas.microsoft.com/office/drawing/2014/main" id="{27A427F5-7268-E6F7-3626-98758C6B5223}"/>
              </a:ext>
            </a:extLst>
          </p:cNvPr>
          <p:cNvSpPr>
            <a:spLocks noGrp="1"/>
          </p:cNvSpPr>
          <p:nvPr>
            <p:ph type="body" idx="1"/>
          </p:nvPr>
        </p:nvSpPr>
        <p:spPr/>
        <p:txBody>
          <a:bodyPr/>
          <a:lstStyle/>
          <a:p>
            <a:endParaRPr lang="en-US" altLang="zh-TW" dirty="0"/>
          </a:p>
          <a:p>
            <a:endParaRPr lang="en-US" altLang="zh-TW" dirty="0"/>
          </a:p>
          <a:p>
            <a:r>
              <a:rPr lang="en-US" altLang="zh-TW" dirty="0"/>
              <a:t>right join</a:t>
            </a:r>
            <a:r>
              <a:rPr lang="zh-TW" altLang="en-US" dirty="0"/>
              <a:t>：只有右邊 </a:t>
            </a:r>
            <a:r>
              <a:rPr lang="en-US" altLang="zh-TW" dirty="0" err="1"/>
              <a:t>dataframe</a:t>
            </a:r>
            <a:r>
              <a:rPr lang="en-US" altLang="zh-TW" dirty="0"/>
              <a:t> </a:t>
            </a:r>
            <a:r>
              <a:rPr lang="zh-TW" altLang="en-US" dirty="0"/>
              <a:t>中出現的欄位數值組合會保留下來。</a:t>
            </a:r>
          </a:p>
        </p:txBody>
      </p:sp>
      <p:sp>
        <p:nvSpPr>
          <p:cNvPr id="4" name="Google Shape;625;p88">
            <a:extLst>
              <a:ext uri="{FF2B5EF4-FFF2-40B4-BE49-F238E27FC236}">
                <a16:creationId xmlns:a16="http://schemas.microsoft.com/office/drawing/2014/main" id="{6BE0D1E8-F64A-26C2-4934-F98EE1A9C5A6}"/>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dk1"/>
                </a:solidFill>
              </a:rPr>
              <a:t>pd.merge</a:t>
            </a:r>
            <a:r>
              <a:rPr lang="en-US" altLang="zh-TW" sz="2400" b="1" dirty="0">
                <a:solidFill>
                  <a:schemeClr val="dk1"/>
                </a:solidFill>
              </a:rPr>
              <a:t> ( </a:t>
            </a:r>
            <a:r>
              <a:rPr lang="en-US" altLang="zh-TW" sz="2400" b="1" dirty="0">
                <a:solidFill>
                  <a:schemeClr val="accent1"/>
                </a:solidFill>
              </a:rPr>
              <a:t>df1</a:t>
            </a:r>
            <a:r>
              <a:rPr lang="en-US" altLang="zh-TW" sz="2400" b="1" dirty="0">
                <a:solidFill>
                  <a:schemeClr val="tx1"/>
                </a:solidFill>
              </a:rPr>
              <a:t>, </a:t>
            </a:r>
            <a:r>
              <a:rPr lang="en-US" altLang="zh-TW" sz="2400" b="1" dirty="0">
                <a:solidFill>
                  <a:schemeClr val="accent1"/>
                </a:solidFill>
              </a:rPr>
              <a:t>df2</a:t>
            </a:r>
            <a:r>
              <a:rPr lang="en-US" altLang="zh-TW" sz="2400" b="1" dirty="0">
                <a:solidFill>
                  <a:schemeClr val="tx1"/>
                </a:solidFill>
              </a:rPr>
              <a:t>, on = </a:t>
            </a:r>
            <a:r>
              <a:rPr lang="en-US" altLang="zh-TW" sz="2400" b="1" dirty="0">
                <a:solidFill>
                  <a:schemeClr val="accent1"/>
                </a:solidFill>
              </a:rPr>
              <a:t>key</a:t>
            </a:r>
            <a:r>
              <a:rPr lang="en-US" altLang="zh-TW" sz="2400" b="1" dirty="0">
                <a:solidFill>
                  <a:schemeClr val="tx1"/>
                </a:solidFill>
              </a:rPr>
              <a:t>,</a:t>
            </a:r>
            <a:r>
              <a:rPr lang="en-US" altLang="zh-TW" sz="2400" b="1" dirty="0">
                <a:solidFill>
                  <a:schemeClr val="accent1"/>
                </a:solidFill>
              </a:rPr>
              <a:t> </a:t>
            </a:r>
            <a:r>
              <a:rPr lang="en-US" altLang="zh-TW" sz="2400" b="1" dirty="0">
                <a:solidFill>
                  <a:schemeClr val="tx1"/>
                </a:solidFill>
              </a:rPr>
              <a:t>how = </a:t>
            </a:r>
            <a:r>
              <a:rPr lang="en-US" altLang="zh-TW" sz="2400" b="1" dirty="0">
                <a:solidFill>
                  <a:schemeClr val="accent1"/>
                </a:solidFill>
              </a:rPr>
              <a:t>method</a:t>
            </a:r>
            <a:r>
              <a:rPr lang="zh-TW" altLang="en-US" sz="2400" b="1" dirty="0">
                <a:solidFill>
                  <a:schemeClr val="accent1"/>
                </a:solidFill>
              </a:rPr>
              <a:t> </a:t>
            </a:r>
            <a:r>
              <a:rPr lang="en-US" altLang="zh-TW" sz="2400" b="1" dirty="0">
                <a:solidFill>
                  <a:schemeClr val="dk1"/>
                </a:solidFill>
              </a:rPr>
              <a:t>] )</a:t>
            </a:r>
            <a:r>
              <a:rPr lang="en-US" altLang="zh-TW" sz="2400" b="1" dirty="0">
                <a:solidFill>
                  <a:schemeClr val="bg2"/>
                </a:solidFill>
              </a:rPr>
              <a:t> </a:t>
            </a:r>
          </a:p>
          <a:p>
            <a:pPr>
              <a:lnSpc>
                <a:spcPct val="115000"/>
              </a:lnSpc>
              <a:buClr>
                <a:schemeClr val="dk1"/>
              </a:buClr>
              <a:buSzPts val="1100"/>
            </a:pPr>
            <a:r>
              <a:rPr lang="en-US" altLang="zh-TW" sz="2400" b="1" dirty="0">
                <a:solidFill>
                  <a:schemeClr val="dk1"/>
                </a:solidFill>
              </a:rPr>
              <a:t>#</a:t>
            </a:r>
            <a:r>
              <a:rPr lang="en-US" altLang="zh-TW" sz="2400" b="1" dirty="0">
                <a:solidFill>
                  <a:schemeClr val="bg2"/>
                </a:solidFill>
              </a:rPr>
              <a:t> </a:t>
            </a:r>
            <a:r>
              <a:rPr lang="zh-TW" altLang="en-US" sz="2400" b="1" dirty="0">
                <a:solidFill>
                  <a:schemeClr val="dk1"/>
                </a:solidFill>
              </a:rPr>
              <a:t>表格資料</a:t>
            </a:r>
            <a:r>
              <a:rPr lang="en-US" altLang="zh-TW" sz="2400" b="1" dirty="0">
                <a:solidFill>
                  <a:schemeClr val="bg2"/>
                </a:solidFill>
              </a:rPr>
              <a:t> </a:t>
            </a:r>
            <a:r>
              <a:rPr lang="en-US" altLang="zh-TW" sz="2400" b="1" dirty="0">
                <a:solidFill>
                  <a:schemeClr val="accent1"/>
                </a:solidFill>
              </a:rPr>
              <a:t>df1,</a:t>
            </a:r>
            <a:r>
              <a:rPr lang="zh-TW" altLang="en-US" sz="2400" b="1" dirty="0">
                <a:solidFill>
                  <a:schemeClr val="accent1"/>
                </a:solidFill>
              </a:rPr>
              <a:t> </a:t>
            </a:r>
            <a:r>
              <a:rPr lang="en-US" altLang="zh-TW" sz="2400" b="1" dirty="0">
                <a:solidFill>
                  <a:schemeClr val="accent1"/>
                </a:solidFill>
              </a:rPr>
              <a:t>df2 </a:t>
            </a:r>
            <a:r>
              <a:rPr lang="zh-TW" altLang="en-US" sz="2400" b="1" dirty="0">
                <a:solidFill>
                  <a:schemeClr val="tx1"/>
                </a:solidFill>
              </a:rPr>
              <a:t>根據 </a:t>
            </a:r>
            <a:r>
              <a:rPr lang="en-US" altLang="zh-TW" sz="2400" b="1" dirty="0">
                <a:solidFill>
                  <a:schemeClr val="accent1"/>
                </a:solidFill>
              </a:rPr>
              <a:t>key</a:t>
            </a:r>
            <a:r>
              <a:rPr lang="en-US" altLang="zh-TW" sz="2400" b="1" dirty="0">
                <a:solidFill>
                  <a:schemeClr val="tx1"/>
                </a:solidFill>
              </a:rPr>
              <a:t> </a:t>
            </a:r>
            <a:r>
              <a:rPr lang="zh-TW" altLang="en-US" sz="2400" b="1" dirty="0">
                <a:solidFill>
                  <a:schemeClr val="tx1"/>
                </a:solidFill>
              </a:rPr>
              <a:t>用 </a:t>
            </a:r>
            <a:r>
              <a:rPr lang="en-US" altLang="zh-TW" sz="2400" b="1" dirty="0">
                <a:solidFill>
                  <a:schemeClr val="accent1"/>
                </a:solidFill>
              </a:rPr>
              <a:t>method</a:t>
            </a:r>
            <a:r>
              <a:rPr lang="en-US" altLang="zh-TW" sz="2400" b="1" dirty="0">
                <a:solidFill>
                  <a:schemeClr val="tx1"/>
                </a:solidFill>
              </a:rPr>
              <a:t> </a:t>
            </a:r>
            <a:r>
              <a:rPr lang="zh-TW" altLang="en-US" sz="2400" b="1" dirty="0">
                <a:solidFill>
                  <a:schemeClr val="tx1"/>
                </a:solidFill>
              </a:rPr>
              <a:t>方法進行合併</a:t>
            </a:r>
          </a:p>
        </p:txBody>
      </p:sp>
      <p:pic>
        <p:nvPicPr>
          <p:cNvPr id="6" name="圖片 5">
            <a:extLst>
              <a:ext uri="{FF2B5EF4-FFF2-40B4-BE49-F238E27FC236}">
                <a16:creationId xmlns:a16="http://schemas.microsoft.com/office/drawing/2014/main" id="{CFD28B8D-9CE3-7D5D-5944-E947F92C197B}"/>
              </a:ext>
            </a:extLst>
          </p:cNvPr>
          <p:cNvPicPr>
            <a:picLocks noChangeAspect="1"/>
          </p:cNvPicPr>
          <p:nvPr/>
        </p:nvPicPr>
        <p:blipFill>
          <a:blip r:embed="rId2"/>
          <a:stretch>
            <a:fillRect/>
          </a:stretch>
        </p:blipFill>
        <p:spPr>
          <a:xfrm>
            <a:off x="907600" y="3806890"/>
            <a:ext cx="7176726" cy="2660143"/>
          </a:xfrm>
          <a:prstGeom prst="rect">
            <a:avLst/>
          </a:prstGeom>
        </p:spPr>
      </p:pic>
    </p:spTree>
    <p:extLst>
      <p:ext uri="{BB962C8B-B14F-4D97-AF65-F5344CB8AC3E}">
        <p14:creationId xmlns:p14="http://schemas.microsoft.com/office/powerpoint/2010/main" val="611428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96D0D0-D610-C416-0E7C-05E6588DB670}"/>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3" name="文字版面配置區 2">
            <a:extLst>
              <a:ext uri="{FF2B5EF4-FFF2-40B4-BE49-F238E27FC236}">
                <a16:creationId xmlns:a16="http://schemas.microsoft.com/office/drawing/2014/main" id="{27A427F5-7268-E6F7-3626-98758C6B5223}"/>
              </a:ext>
            </a:extLst>
          </p:cNvPr>
          <p:cNvSpPr>
            <a:spLocks noGrp="1"/>
          </p:cNvSpPr>
          <p:nvPr>
            <p:ph type="body" idx="1"/>
          </p:nvPr>
        </p:nvSpPr>
        <p:spPr/>
        <p:txBody>
          <a:bodyPr/>
          <a:lstStyle/>
          <a:p>
            <a:endParaRPr lang="en-US" altLang="zh-TW" dirty="0"/>
          </a:p>
          <a:p>
            <a:endParaRPr lang="en-US" altLang="zh-TW" dirty="0"/>
          </a:p>
          <a:p>
            <a:r>
              <a:rPr lang="en-US" altLang="zh-TW" dirty="0"/>
              <a:t>inner join</a:t>
            </a:r>
            <a:r>
              <a:rPr lang="zh-TW" altLang="en-US" dirty="0"/>
              <a:t>：只有兩個 </a:t>
            </a:r>
            <a:r>
              <a:rPr lang="en-US" altLang="zh-TW" dirty="0" err="1"/>
              <a:t>dataframe</a:t>
            </a:r>
            <a:r>
              <a:rPr lang="en-US" altLang="zh-TW" dirty="0"/>
              <a:t> </a:t>
            </a:r>
            <a:r>
              <a:rPr lang="zh-TW" altLang="en-US" dirty="0"/>
              <a:t>中共有的欄位數值組合會被保留下來。</a:t>
            </a:r>
          </a:p>
        </p:txBody>
      </p:sp>
      <p:sp>
        <p:nvSpPr>
          <p:cNvPr id="5" name="Google Shape;625;p88">
            <a:extLst>
              <a:ext uri="{FF2B5EF4-FFF2-40B4-BE49-F238E27FC236}">
                <a16:creationId xmlns:a16="http://schemas.microsoft.com/office/drawing/2014/main" id="{ACC76DD6-7EB3-DA97-483D-DCF8BD2EC48E}"/>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dk1"/>
                </a:solidFill>
              </a:rPr>
              <a:t>pd.merge</a:t>
            </a:r>
            <a:r>
              <a:rPr lang="en-US" altLang="zh-TW" sz="2400" b="1" dirty="0">
                <a:solidFill>
                  <a:schemeClr val="dk1"/>
                </a:solidFill>
              </a:rPr>
              <a:t> ( </a:t>
            </a:r>
            <a:r>
              <a:rPr lang="en-US" altLang="zh-TW" sz="2400" b="1" dirty="0">
                <a:solidFill>
                  <a:schemeClr val="accent1"/>
                </a:solidFill>
              </a:rPr>
              <a:t>df1</a:t>
            </a:r>
            <a:r>
              <a:rPr lang="en-US" altLang="zh-TW" sz="2400" b="1" dirty="0">
                <a:solidFill>
                  <a:schemeClr val="tx1"/>
                </a:solidFill>
              </a:rPr>
              <a:t>, </a:t>
            </a:r>
            <a:r>
              <a:rPr lang="en-US" altLang="zh-TW" sz="2400" b="1" dirty="0">
                <a:solidFill>
                  <a:schemeClr val="accent1"/>
                </a:solidFill>
              </a:rPr>
              <a:t>df2</a:t>
            </a:r>
            <a:r>
              <a:rPr lang="en-US" altLang="zh-TW" sz="2400" b="1" dirty="0">
                <a:solidFill>
                  <a:schemeClr val="tx1"/>
                </a:solidFill>
              </a:rPr>
              <a:t>, on = </a:t>
            </a:r>
            <a:r>
              <a:rPr lang="en-US" altLang="zh-TW" sz="2400" b="1" dirty="0">
                <a:solidFill>
                  <a:schemeClr val="accent1"/>
                </a:solidFill>
              </a:rPr>
              <a:t>key</a:t>
            </a:r>
            <a:r>
              <a:rPr lang="en-US" altLang="zh-TW" sz="2400" b="1" dirty="0">
                <a:solidFill>
                  <a:schemeClr val="tx1"/>
                </a:solidFill>
              </a:rPr>
              <a:t>,</a:t>
            </a:r>
            <a:r>
              <a:rPr lang="en-US" altLang="zh-TW" sz="2400" b="1" dirty="0">
                <a:solidFill>
                  <a:schemeClr val="accent1"/>
                </a:solidFill>
              </a:rPr>
              <a:t> </a:t>
            </a:r>
            <a:r>
              <a:rPr lang="en-US" altLang="zh-TW" sz="2400" b="1" dirty="0">
                <a:solidFill>
                  <a:schemeClr val="tx1"/>
                </a:solidFill>
              </a:rPr>
              <a:t>how = </a:t>
            </a:r>
            <a:r>
              <a:rPr lang="en-US" altLang="zh-TW" sz="2400" b="1" dirty="0">
                <a:solidFill>
                  <a:schemeClr val="accent1"/>
                </a:solidFill>
              </a:rPr>
              <a:t>method</a:t>
            </a:r>
            <a:r>
              <a:rPr lang="zh-TW" altLang="en-US" sz="2400" b="1" dirty="0">
                <a:solidFill>
                  <a:schemeClr val="accent1"/>
                </a:solidFill>
              </a:rPr>
              <a:t> </a:t>
            </a:r>
            <a:r>
              <a:rPr lang="en-US" altLang="zh-TW" sz="2400" b="1" dirty="0">
                <a:solidFill>
                  <a:schemeClr val="dk1"/>
                </a:solidFill>
              </a:rPr>
              <a:t>] )</a:t>
            </a:r>
            <a:r>
              <a:rPr lang="en-US" altLang="zh-TW" sz="2400" b="1" dirty="0">
                <a:solidFill>
                  <a:schemeClr val="bg2"/>
                </a:solidFill>
              </a:rPr>
              <a:t> </a:t>
            </a:r>
          </a:p>
          <a:p>
            <a:pPr>
              <a:lnSpc>
                <a:spcPct val="115000"/>
              </a:lnSpc>
              <a:buClr>
                <a:schemeClr val="dk1"/>
              </a:buClr>
              <a:buSzPts val="1100"/>
            </a:pPr>
            <a:r>
              <a:rPr lang="en-US" altLang="zh-TW" sz="2400" b="1" dirty="0">
                <a:solidFill>
                  <a:schemeClr val="dk1"/>
                </a:solidFill>
              </a:rPr>
              <a:t>#</a:t>
            </a:r>
            <a:r>
              <a:rPr lang="en-US" altLang="zh-TW" sz="2400" b="1" dirty="0">
                <a:solidFill>
                  <a:schemeClr val="bg2"/>
                </a:solidFill>
              </a:rPr>
              <a:t> </a:t>
            </a:r>
            <a:r>
              <a:rPr lang="zh-TW" altLang="en-US" sz="2400" b="1" dirty="0">
                <a:solidFill>
                  <a:schemeClr val="dk1"/>
                </a:solidFill>
              </a:rPr>
              <a:t>表格資料</a:t>
            </a:r>
            <a:r>
              <a:rPr lang="en-US" altLang="zh-TW" sz="2400" b="1" dirty="0">
                <a:solidFill>
                  <a:schemeClr val="bg2"/>
                </a:solidFill>
              </a:rPr>
              <a:t> </a:t>
            </a:r>
            <a:r>
              <a:rPr lang="en-US" altLang="zh-TW" sz="2400" b="1" dirty="0">
                <a:solidFill>
                  <a:schemeClr val="accent1"/>
                </a:solidFill>
              </a:rPr>
              <a:t>df1,</a:t>
            </a:r>
            <a:r>
              <a:rPr lang="zh-TW" altLang="en-US" sz="2400" b="1" dirty="0">
                <a:solidFill>
                  <a:schemeClr val="accent1"/>
                </a:solidFill>
              </a:rPr>
              <a:t> </a:t>
            </a:r>
            <a:r>
              <a:rPr lang="en-US" altLang="zh-TW" sz="2400" b="1" dirty="0">
                <a:solidFill>
                  <a:schemeClr val="accent1"/>
                </a:solidFill>
              </a:rPr>
              <a:t>df2 </a:t>
            </a:r>
            <a:r>
              <a:rPr lang="zh-TW" altLang="en-US" sz="2400" b="1" dirty="0">
                <a:solidFill>
                  <a:schemeClr val="tx1"/>
                </a:solidFill>
              </a:rPr>
              <a:t>根據 </a:t>
            </a:r>
            <a:r>
              <a:rPr lang="en-US" altLang="zh-TW" sz="2400" b="1" dirty="0">
                <a:solidFill>
                  <a:schemeClr val="accent1"/>
                </a:solidFill>
              </a:rPr>
              <a:t>key</a:t>
            </a:r>
            <a:r>
              <a:rPr lang="en-US" altLang="zh-TW" sz="2400" b="1" dirty="0">
                <a:solidFill>
                  <a:schemeClr val="tx1"/>
                </a:solidFill>
              </a:rPr>
              <a:t> </a:t>
            </a:r>
            <a:r>
              <a:rPr lang="zh-TW" altLang="en-US" sz="2400" b="1" dirty="0">
                <a:solidFill>
                  <a:schemeClr val="tx1"/>
                </a:solidFill>
              </a:rPr>
              <a:t>用 </a:t>
            </a:r>
            <a:r>
              <a:rPr lang="en-US" altLang="zh-TW" sz="2400" b="1" dirty="0">
                <a:solidFill>
                  <a:schemeClr val="accent1"/>
                </a:solidFill>
              </a:rPr>
              <a:t>method</a:t>
            </a:r>
            <a:r>
              <a:rPr lang="en-US" altLang="zh-TW" sz="2400" b="1" dirty="0">
                <a:solidFill>
                  <a:schemeClr val="tx1"/>
                </a:solidFill>
              </a:rPr>
              <a:t> </a:t>
            </a:r>
            <a:r>
              <a:rPr lang="zh-TW" altLang="en-US" sz="2400" b="1" dirty="0">
                <a:solidFill>
                  <a:schemeClr val="tx1"/>
                </a:solidFill>
              </a:rPr>
              <a:t>方法進行合併</a:t>
            </a:r>
          </a:p>
        </p:txBody>
      </p:sp>
      <p:pic>
        <p:nvPicPr>
          <p:cNvPr id="7" name="圖片 6">
            <a:extLst>
              <a:ext uri="{FF2B5EF4-FFF2-40B4-BE49-F238E27FC236}">
                <a16:creationId xmlns:a16="http://schemas.microsoft.com/office/drawing/2014/main" id="{4801ACCF-6A7D-B766-D1CD-BDB50ED6D6B8}"/>
              </a:ext>
            </a:extLst>
          </p:cNvPr>
          <p:cNvPicPr>
            <a:picLocks noChangeAspect="1"/>
          </p:cNvPicPr>
          <p:nvPr/>
        </p:nvPicPr>
        <p:blipFill>
          <a:blip r:embed="rId2"/>
          <a:stretch>
            <a:fillRect/>
          </a:stretch>
        </p:blipFill>
        <p:spPr>
          <a:xfrm>
            <a:off x="907600" y="3816220"/>
            <a:ext cx="8251797" cy="2650813"/>
          </a:xfrm>
          <a:prstGeom prst="rect">
            <a:avLst/>
          </a:prstGeom>
        </p:spPr>
      </p:pic>
    </p:spTree>
    <p:extLst>
      <p:ext uri="{BB962C8B-B14F-4D97-AF65-F5344CB8AC3E}">
        <p14:creationId xmlns:p14="http://schemas.microsoft.com/office/powerpoint/2010/main" val="1448019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96D0D0-D610-C416-0E7C-05E6588DB670}"/>
              </a:ext>
            </a:extLst>
          </p:cNvPr>
          <p:cNvSpPr>
            <a:spLocks noGrp="1"/>
          </p:cNvSpPr>
          <p:nvPr>
            <p:ph type="title"/>
          </p:nvPr>
        </p:nvSpPr>
        <p:spPr/>
        <p:txBody>
          <a:bodyPr/>
          <a:lstStyle/>
          <a:p>
            <a:r>
              <a:rPr lang="zh-TW" altLang="en-US" dirty="0"/>
              <a:t>合併多個 </a:t>
            </a:r>
            <a:r>
              <a:rPr lang="en-US" altLang="zh-TW" dirty="0" err="1"/>
              <a:t>dataframe</a:t>
            </a:r>
            <a:r>
              <a:rPr lang="zh-TW" altLang="en-US" dirty="0"/>
              <a:t> </a:t>
            </a:r>
            <a:r>
              <a:rPr lang="en-US" altLang="zh-TW" dirty="0"/>
              <a:t>– </a:t>
            </a:r>
            <a:r>
              <a:rPr lang="en-US" altLang="zh-TW" dirty="0" err="1"/>
              <a:t>pd.merge</a:t>
            </a:r>
            <a:endParaRPr lang="zh-TW" altLang="en-US" dirty="0"/>
          </a:p>
        </p:txBody>
      </p:sp>
      <p:sp>
        <p:nvSpPr>
          <p:cNvPr id="3" name="文字版面配置區 2">
            <a:extLst>
              <a:ext uri="{FF2B5EF4-FFF2-40B4-BE49-F238E27FC236}">
                <a16:creationId xmlns:a16="http://schemas.microsoft.com/office/drawing/2014/main" id="{27A427F5-7268-E6F7-3626-98758C6B5223}"/>
              </a:ext>
            </a:extLst>
          </p:cNvPr>
          <p:cNvSpPr>
            <a:spLocks noGrp="1"/>
          </p:cNvSpPr>
          <p:nvPr>
            <p:ph type="body" idx="1"/>
          </p:nvPr>
        </p:nvSpPr>
        <p:spPr/>
        <p:txBody>
          <a:bodyPr/>
          <a:lstStyle/>
          <a:p>
            <a:endParaRPr lang="en-US" altLang="zh-TW" dirty="0"/>
          </a:p>
          <a:p>
            <a:endParaRPr lang="en-US" altLang="zh-TW" dirty="0"/>
          </a:p>
          <a:p>
            <a:r>
              <a:rPr lang="en-US" altLang="zh-TW" dirty="0"/>
              <a:t>outer join</a:t>
            </a:r>
            <a:r>
              <a:rPr lang="zh-TW" altLang="en-US" dirty="0"/>
              <a:t>：無論在哪一個 </a:t>
            </a:r>
            <a:r>
              <a:rPr lang="en-US" altLang="zh-TW" dirty="0" err="1"/>
              <a:t>dataframe</a:t>
            </a:r>
            <a:r>
              <a:rPr lang="en-US" altLang="zh-TW" dirty="0"/>
              <a:t> </a:t>
            </a:r>
            <a:r>
              <a:rPr lang="zh-TW" altLang="en-US" dirty="0"/>
              <a:t>的欄位數值組合都會保留下來。</a:t>
            </a:r>
          </a:p>
        </p:txBody>
      </p:sp>
      <p:sp>
        <p:nvSpPr>
          <p:cNvPr id="5" name="Google Shape;625;p88">
            <a:extLst>
              <a:ext uri="{FF2B5EF4-FFF2-40B4-BE49-F238E27FC236}">
                <a16:creationId xmlns:a16="http://schemas.microsoft.com/office/drawing/2014/main" id="{C130D156-89F3-4C2C-8865-2F3C0AAA668D}"/>
              </a:ext>
            </a:extLst>
          </p:cNvPr>
          <p:cNvSpPr/>
          <p:nvPr/>
        </p:nvSpPr>
        <p:spPr>
          <a:xfrm>
            <a:off x="907600" y="1361400"/>
            <a:ext cx="10588400" cy="828800"/>
          </a:xfrm>
          <a:prstGeom prst="roundRect">
            <a:avLst>
              <a:gd name="adj" fmla="val 16667"/>
            </a:avLst>
          </a:prstGeom>
          <a:solidFill>
            <a:srgbClr val="CFE2F3"/>
          </a:solidFill>
          <a:ln w="3810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buClr>
                <a:schemeClr val="dk1"/>
              </a:buClr>
              <a:buSzPts val="1100"/>
            </a:pPr>
            <a:r>
              <a:rPr lang="en-US" altLang="zh-TW" sz="2400" b="1" dirty="0" err="1">
                <a:solidFill>
                  <a:schemeClr val="dk1"/>
                </a:solidFill>
              </a:rPr>
              <a:t>pd.merge</a:t>
            </a:r>
            <a:r>
              <a:rPr lang="en-US" altLang="zh-TW" sz="2400" b="1" dirty="0">
                <a:solidFill>
                  <a:schemeClr val="dk1"/>
                </a:solidFill>
              </a:rPr>
              <a:t> ( </a:t>
            </a:r>
            <a:r>
              <a:rPr lang="en-US" altLang="zh-TW" sz="2400" b="1" dirty="0">
                <a:solidFill>
                  <a:schemeClr val="accent1"/>
                </a:solidFill>
              </a:rPr>
              <a:t>df1</a:t>
            </a:r>
            <a:r>
              <a:rPr lang="en-US" altLang="zh-TW" sz="2400" b="1" dirty="0">
                <a:solidFill>
                  <a:schemeClr val="tx1"/>
                </a:solidFill>
              </a:rPr>
              <a:t>, </a:t>
            </a:r>
            <a:r>
              <a:rPr lang="en-US" altLang="zh-TW" sz="2400" b="1" dirty="0">
                <a:solidFill>
                  <a:schemeClr val="accent1"/>
                </a:solidFill>
              </a:rPr>
              <a:t>df2</a:t>
            </a:r>
            <a:r>
              <a:rPr lang="en-US" altLang="zh-TW" sz="2400" b="1" dirty="0">
                <a:solidFill>
                  <a:schemeClr val="tx1"/>
                </a:solidFill>
              </a:rPr>
              <a:t>, on = </a:t>
            </a:r>
            <a:r>
              <a:rPr lang="en-US" altLang="zh-TW" sz="2400" b="1" dirty="0">
                <a:solidFill>
                  <a:schemeClr val="accent1"/>
                </a:solidFill>
              </a:rPr>
              <a:t>key</a:t>
            </a:r>
            <a:r>
              <a:rPr lang="en-US" altLang="zh-TW" sz="2400" b="1" dirty="0">
                <a:solidFill>
                  <a:schemeClr val="tx1"/>
                </a:solidFill>
              </a:rPr>
              <a:t>,</a:t>
            </a:r>
            <a:r>
              <a:rPr lang="en-US" altLang="zh-TW" sz="2400" b="1" dirty="0">
                <a:solidFill>
                  <a:schemeClr val="accent1"/>
                </a:solidFill>
              </a:rPr>
              <a:t> </a:t>
            </a:r>
            <a:r>
              <a:rPr lang="en-US" altLang="zh-TW" sz="2400" b="1" dirty="0">
                <a:solidFill>
                  <a:schemeClr val="tx1"/>
                </a:solidFill>
              </a:rPr>
              <a:t>how = </a:t>
            </a:r>
            <a:r>
              <a:rPr lang="en-US" altLang="zh-TW" sz="2400" b="1" dirty="0">
                <a:solidFill>
                  <a:schemeClr val="accent1"/>
                </a:solidFill>
              </a:rPr>
              <a:t>method</a:t>
            </a:r>
            <a:r>
              <a:rPr lang="zh-TW" altLang="en-US" sz="2400" b="1" dirty="0">
                <a:solidFill>
                  <a:schemeClr val="accent1"/>
                </a:solidFill>
              </a:rPr>
              <a:t> </a:t>
            </a:r>
            <a:r>
              <a:rPr lang="en-US" altLang="zh-TW" sz="2400" b="1" dirty="0">
                <a:solidFill>
                  <a:schemeClr val="dk1"/>
                </a:solidFill>
              </a:rPr>
              <a:t>] )</a:t>
            </a:r>
            <a:r>
              <a:rPr lang="en-US" altLang="zh-TW" sz="2400" b="1" dirty="0">
                <a:solidFill>
                  <a:schemeClr val="bg2"/>
                </a:solidFill>
              </a:rPr>
              <a:t> </a:t>
            </a:r>
          </a:p>
          <a:p>
            <a:pPr>
              <a:lnSpc>
                <a:spcPct val="115000"/>
              </a:lnSpc>
              <a:buClr>
                <a:schemeClr val="dk1"/>
              </a:buClr>
              <a:buSzPts val="1100"/>
            </a:pPr>
            <a:r>
              <a:rPr lang="en-US" altLang="zh-TW" sz="2400" b="1" dirty="0">
                <a:solidFill>
                  <a:schemeClr val="dk1"/>
                </a:solidFill>
              </a:rPr>
              <a:t>#</a:t>
            </a:r>
            <a:r>
              <a:rPr lang="en-US" altLang="zh-TW" sz="2400" b="1" dirty="0">
                <a:solidFill>
                  <a:schemeClr val="bg2"/>
                </a:solidFill>
              </a:rPr>
              <a:t> </a:t>
            </a:r>
            <a:r>
              <a:rPr lang="zh-TW" altLang="en-US" sz="2400" b="1" dirty="0">
                <a:solidFill>
                  <a:schemeClr val="dk1"/>
                </a:solidFill>
              </a:rPr>
              <a:t>表格資料</a:t>
            </a:r>
            <a:r>
              <a:rPr lang="en-US" altLang="zh-TW" sz="2400" b="1" dirty="0">
                <a:solidFill>
                  <a:schemeClr val="bg2"/>
                </a:solidFill>
              </a:rPr>
              <a:t> </a:t>
            </a:r>
            <a:r>
              <a:rPr lang="en-US" altLang="zh-TW" sz="2400" b="1" dirty="0">
                <a:solidFill>
                  <a:schemeClr val="accent1"/>
                </a:solidFill>
              </a:rPr>
              <a:t>df1,</a:t>
            </a:r>
            <a:r>
              <a:rPr lang="zh-TW" altLang="en-US" sz="2400" b="1" dirty="0">
                <a:solidFill>
                  <a:schemeClr val="accent1"/>
                </a:solidFill>
              </a:rPr>
              <a:t> </a:t>
            </a:r>
            <a:r>
              <a:rPr lang="en-US" altLang="zh-TW" sz="2400" b="1" dirty="0">
                <a:solidFill>
                  <a:schemeClr val="accent1"/>
                </a:solidFill>
              </a:rPr>
              <a:t>df2 </a:t>
            </a:r>
            <a:r>
              <a:rPr lang="zh-TW" altLang="en-US" sz="2400" b="1" dirty="0">
                <a:solidFill>
                  <a:schemeClr val="tx1"/>
                </a:solidFill>
              </a:rPr>
              <a:t>根據 </a:t>
            </a:r>
            <a:r>
              <a:rPr lang="en-US" altLang="zh-TW" sz="2400" b="1" dirty="0">
                <a:solidFill>
                  <a:schemeClr val="accent1"/>
                </a:solidFill>
              </a:rPr>
              <a:t>key</a:t>
            </a:r>
            <a:r>
              <a:rPr lang="en-US" altLang="zh-TW" sz="2400" b="1" dirty="0">
                <a:solidFill>
                  <a:schemeClr val="tx1"/>
                </a:solidFill>
              </a:rPr>
              <a:t> </a:t>
            </a:r>
            <a:r>
              <a:rPr lang="zh-TW" altLang="en-US" sz="2400" b="1" dirty="0">
                <a:solidFill>
                  <a:schemeClr val="tx1"/>
                </a:solidFill>
              </a:rPr>
              <a:t>用 </a:t>
            </a:r>
            <a:r>
              <a:rPr lang="en-US" altLang="zh-TW" sz="2400" b="1" dirty="0">
                <a:solidFill>
                  <a:schemeClr val="accent1"/>
                </a:solidFill>
              </a:rPr>
              <a:t>method</a:t>
            </a:r>
            <a:r>
              <a:rPr lang="en-US" altLang="zh-TW" sz="2400" b="1" dirty="0">
                <a:solidFill>
                  <a:schemeClr val="tx1"/>
                </a:solidFill>
              </a:rPr>
              <a:t> </a:t>
            </a:r>
            <a:r>
              <a:rPr lang="zh-TW" altLang="en-US" sz="2400" b="1" dirty="0">
                <a:solidFill>
                  <a:schemeClr val="tx1"/>
                </a:solidFill>
              </a:rPr>
              <a:t>方法進行合併</a:t>
            </a:r>
          </a:p>
        </p:txBody>
      </p:sp>
      <p:pic>
        <p:nvPicPr>
          <p:cNvPr id="15" name="圖片 14">
            <a:extLst>
              <a:ext uri="{FF2B5EF4-FFF2-40B4-BE49-F238E27FC236}">
                <a16:creationId xmlns:a16="http://schemas.microsoft.com/office/drawing/2014/main" id="{36B99874-F9BF-3134-2E69-84E11E9AD95B}"/>
              </a:ext>
            </a:extLst>
          </p:cNvPr>
          <p:cNvPicPr>
            <a:picLocks noChangeAspect="1"/>
          </p:cNvPicPr>
          <p:nvPr/>
        </p:nvPicPr>
        <p:blipFill>
          <a:blip r:embed="rId2"/>
          <a:stretch>
            <a:fillRect/>
          </a:stretch>
        </p:blipFill>
        <p:spPr>
          <a:xfrm>
            <a:off x="907600" y="3798761"/>
            <a:ext cx="6288254" cy="2884460"/>
          </a:xfrm>
          <a:prstGeom prst="rect">
            <a:avLst/>
          </a:prstGeom>
        </p:spPr>
      </p:pic>
    </p:spTree>
    <p:extLst>
      <p:ext uri="{BB962C8B-B14F-4D97-AF65-F5344CB8AC3E}">
        <p14:creationId xmlns:p14="http://schemas.microsoft.com/office/powerpoint/2010/main" val="15259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AC1C113-F5DA-A060-2071-603B435DFE9E}"/>
              </a:ext>
            </a:extLst>
          </p:cNvPr>
          <p:cNvSpPr>
            <a:spLocks noGrp="1"/>
          </p:cNvSpPr>
          <p:nvPr>
            <p:ph type="title"/>
          </p:nvPr>
        </p:nvSpPr>
        <p:spPr/>
        <p:txBody>
          <a:bodyPr>
            <a:normAutofit/>
          </a:bodyPr>
          <a:lstStyle/>
          <a:p>
            <a:r>
              <a:rPr lang="zh-TW" altLang="en-US" sz="4000" dirty="0"/>
              <a:t>使用 </a:t>
            </a:r>
            <a:r>
              <a:rPr lang="en-US" altLang="zh-TW" sz="4000" dirty="0"/>
              <a:t>list </a:t>
            </a:r>
            <a:r>
              <a:rPr lang="zh-TW" altLang="en-US" sz="4000" dirty="0"/>
              <a:t>建立 </a:t>
            </a:r>
            <a:r>
              <a:rPr lang="en-US" altLang="zh-TW" sz="4000" dirty="0" err="1"/>
              <a:t>dataframe</a:t>
            </a:r>
            <a:endParaRPr lang="zh-TW" altLang="en-US" sz="4000" dirty="0"/>
          </a:p>
        </p:txBody>
      </p:sp>
      <p:sp>
        <p:nvSpPr>
          <p:cNvPr id="5" name="文字版面配置區 4">
            <a:extLst>
              <a:ext uri="{FF2B5EF4-FFF2-40B4-BE49-F238E27FC236}">
                <a16:creationId xmlns:a16="http://schemas.microsoft.com/office/drawing/2014/main" id="{6BE25F5C-9E30-C0E4-B5D2-5D9037892DC7}"/>
              </a:ext>
            </a:extLst>
          </p:cNvPr>
          <p:cNvSpPr>
            <a:spLocks noGrp="1"/>
          </p:cNvSpPr>
          <p:nvPr>
            <p:ph type="body" idx="1"/>
          </p:nvPr>
        </p:nvSpPr>
        <p:spPr/>
        <p:txBody>
          <a:bodyPr/>
          <a:lstStyle/>
          <a:p>
            <a:endParaRPr lang="zh-TW" altLang="en-US" dirty="0"/>
          </a:p>
        </p:txBody>
      </p:sp>
      <p:pic>
        <p:nvPicPr>
          <p:cNvPr id="8" name="圖片 7">
            <a:extLst>
              <a:ext uri="{FF2B5EF4-FFF2-40B4-BE49-F238E27FC236}">
                <a16:creationId xmlns:a16="http://schemas.microsoft.com/office/drawing/2014/main" id="{B9739F64-9C72-3286-DED5-F8E6315281AD}"/>
              </a:ext>
            </a:extLst>
          </p:cNvPr>
          <p:cNvPicPr>
            <a:picLocks noChangeAspect="1"/>
          </p:cNvPicPr>
          <p:nvPr/>
        </p:nvPicPr>
        <p:blipFill>
          <a:blip r:embed="rId2"/>
          <a:stretch>
            <a:fillRect/>
          </a:stretch>
        </p:blipFill>
        <p:spPr>
          <a:xfrm>
            <a:off x="245075" y="1436787"/>
            <a:ext cx="7996717" cy="5137007"/>
          </a:xfrm>
          <a:prstGeom prst="rect">
            <a:avLst/>
          </a:prstGeom>
        </p:spPr>
      </p:pic>
    </p:spTree>
    <p:extLst>
      <p:ext uri="{BB962C8B-B14F-4D97-AF65-F5344CB8AC3E}">
        <p14:creationId xmlns:p14="http://schemas.microsoft.com/office/powerpoint/2010/main" val="72566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4E7DE-C24D-1819-3350-E8893BE33EC5}"/>
              </a:ext>
            </a:extLst>
          </p:cNvPr>
          <p:cNvSpPr>
            <a:spLocks noGrp="1"/>
          </p:cNvSpPr>
          <p:nvPr>
            <p:ph type="title"/>
          </p:nvPr>
        </p:nvSpPr>
        <p:spPr/>
        <p:txBody>
          <a:bodyPr/>
          <a:lstStyle/>
          <a:p>
            <a:r>
              <a:rPr lang="en-US" altLang="zh-TW" dirty="0" err="1">
                <a:solidFill>
                  <a:srgbClr val="00B050"/>
                </a:solidFill>
              </a:rPr>
              <a:t>DataFrame</a:t>
            </a:r>
            <a:r>
              <a:rPr lang="en-US" altLang="zh-TW" dirty="0">
                <a:solidFill>
                  <a:srgbClr val="00B050"/>
                </a:solidFill>
              </a:rPr>
              <a:t> </a:t>
            </a:r>
            <a:r>
              <a:rPr lang="zh-TW" altLang="en-US" dirty="0">
                <a:solidFill>
                  <a:srgbClr val="00B050"/>
                </a:solidFill>
              </a:rPr>
              <a:t>物件的建立、讀取、與儲存</a:t>
            </a:r>
          </a:p>
        </p:txBody>
      </p:sp>
      <p:sp>
        <p:nvSpPr>
          <p:cNvPr id="3" name="副標題 2">
            <a:extLst>
              <a:ext uri="{FF2B5EF4-FFF2-40B4-BE49-F238E27FC236}">
                <a16:creationId xmlns:a16="http://schemas.microsoft.com/office/drawing/2014/main" id="{0C811DE0-74CE-AC74-C69D-FA4D3E3DED30}"/>
              </a:ext>
            </a:extLst>
          </p:cNvPr>
          <p:cNvSpPr>
            <a:spLocks noGrp="1"/>
          </p:cNvSpPr>
          <p:nvPr>
            <p:ph type="subTitle" idx="1"/>
          </p:nvPr>
        </p:nvSpPr>
        <p:spPr/>
        <p:txBody>
          <a:bodyPr/>
          <a:lstStyle/>
          <a:p>
            <a:r>
              <a:rPr lang="zh-TW" altLang="en-US" sz="3470" dirty="0">
                <a:solidFill>
                  <a:srgbClr val="A6AAA9"/>
                </a:solidFill>
              </a:rPr>
              <a:t>使用 </a:t>
            </a:r>
            <a:r>
              <a:rPr lang="en-US" altLang="zh-TW" sz="3470" dirty="0" err="1">
                <a:solidFill>
                  <a:srgbClr val="A6AAA9"/>
                </a:solidFill>
              </a:rPr>
              <a:t>dict</a:t>
            </a:r>
            <a:r>
              <a:rPr lang="zh-TW" altLang="en-US" sz="3470" dirty="0">
                <a:solidFill>
                  <a:srgbClr val="A6AAA9"/>
                </a:solidFill>
              </a:rPr>
              <a:t> 建立 </a:t>
            </a:r>
            <a:r>
              <a:rPr lang="en-US" altLang="zh-TW" sz="3470" dirty="0" err="1">
                <a:solidFill>
                  <a:srgbClr val="A6AAA9"/>
                </a:solidFill>
              </a:rPr>
              <a:t>dataframe</a:t>
            </a:r>
            <a:endParaRPr lang="zh-TW" altLang="en-US" sz="3470" dirty="0">
              <a:solidFill>
                <a:srgbClr val="A6AAA9"/>
              </a:solidFill>
            </a:endParaRPr>
          </a:p>
        </p:txBody>
      </p:sp>
    </p:spTree>
    <p:extLst>
      <p:ext uri="{BB962C8B-B14F-4D97-AF65-F5344CB8AC3E}">
        <p14:creationId xmlns:p14="http://schemas.microsoft.com/office/powerpoint/2010/main" val="31957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449C9D0-5FBC-34B0-7F4C-E4A556D1B2BA}"/>
              </a:ext>
            </a:extLst>
          </p:cNvPr>
          <p:cNvSpPr>
            <a:spLocks noGrp="1"/>
          </p:cNvSpPr>
          <p:nvPr>
            <p:ph type="title"/>
          </p:nvPr>
        </p:nvSpPr>
        <p:spPr/>
        <p:txBody>
          <a:bodyPr>
            <a:normAutofit/>
          </a:bodyPr>
          <a:lstStyle/>
          <a:p>
            <a:r>
              <a:rPr lang="zh-TW" altLang="en-US" sz="4000" dirty="0"/>
              <a:t>使用 </a:t>
            </a:r>
            <a:r>
              <a:rPr lang="en-US" altLang="zh-TW" sz="4000" dirty="0" err="1"/>
              <a:t>dict</a:t>
            </a:r>
            <a:r>
              <a:rPr lang="zh-TW" altLang="en-US" sz="4000" dirty="0"/>
              <a:t> 建立 </a:t>
            </a:r>
            <a:r>
              <a:rPr lang="en-US" altLang="zh-TW" sz="4000" dirty="0" err="1"/>
              <a:t>dataframe</a:t>
            </a:r>
            <a:endParaRPr lang="zh-TW" altLang="en-US" sz="4000" dirty="0"/>
          </a:p>
        </p:txBody>
      </p:sp>
      <p:sp>
        <p:nvSpPr>
          <p:cNvPr id="5" name="文字版面配置區 4">
            <a:extLst>
              <a:ext uri="{FF2B5EF4-FFF2-40B4-BE49-F238E27FC236}">
                <a16:creationId xmlns:a16="http://schemas.microsoft.com/office/drawing/2014/main" id="{AAE1A347-04DE-D2F8-DFE5-EB7CA1D5959F}"/>
              </a:ext>
            </a:extLst>
          </p:cNvPr>
          <p:cNvSpPr>
            <a:spLocks noGrp="1"/>
          </p:cNvSpPr>
          <p:nvPr>
            <p:ph type="body" idx="1"/>
          </p:nvPr>
        </p:nvSpPr>
        <p:spPr/>
        <p:txBody>
          <a:bodyPr/>
          <a:lstStyle/>
          <a:p>
            <a:r>
              <a:rPr lang="zh-TW" altLang="en-US" dirty="0"/>
              <a:t>使用字典將資料先整理好，</a:t>
            </a:r>
            <a:r>
              <a:rPr lang="en-US" altLang="zh-TW" dirty="0"/>
              <a:t>Key </a:t>
            </a:r>
            <a:r>
              <a:rPr lang="zh-TW" altLang="en-US" dirty="0"/>
              <a:t>將會被當作欄位名稱，相對應的 </a:t>
            </a:r>
            <a:r>
              <a:rPr lang="en-US" altLang="zh-TW" dirty="0"/>
              <a:t>value </a:t>
            </a:r>
            <a:r>
              <a:rPr lang="zh-TW" altLang="en-US" dirty="0"/>
              <a:t>則會被轉換成欄位的資料。</a:t>
            </a:r>
          </a:p>
        </p:txBody>
      </p:sp>
      <p:pic>
        <p:nvPicPr>
          <p:cNvPr id="3" name="圖片 2">
            <a:extLst>
              <a:ext uri="{FF2B5EF4-FFF2-40B4-BE49-F238E27FC236}">
                <a16:creationId xmlns:a16="http://schemas.microsoft.com/office/drawing/2014/main" id="{3DE30BA9-3EF0-C936-55A4-E029B3CB204B}"/>
              </a:ext>
            </a:extLst>
          </p:cNvPr>
          <p:cNvPicPr>
            <a:picLocks noChangeAspect="1"/>
          </p:cNvPicPr>
          <p:nvPr/>
        </p:nvPicPr>
        <p:blipFill>
          <a:blip r:embed="rId2"/>
          <a:stretch>
            <a:fillRect/>
          </a:stretch>
        </p:blipFill>
        <p:spPr>
          <a:xfrm>
            <a:off x="907600" y="2595124"/>
            <a:ext cx="7895668" cy="3667477"/>
          </a:xfrm>
          <a:prstGeom prst="rect">
            <a:avLst/>
          </a:prstGeom>
        </p:spPr>
      </p:pic>
      <p:sp>
        <p:nvSpPr>
          <p:cNvPr id="8" name="文字方塊 7">
            <a:extLst>
              <a:ext uri="{FF2B5EF4-FFF2-40B4-BE49-F238E27FC236}">
                <a16:creationId xmlns:a16="http://schemas.microsoft.com/office/drawing/2014/main" id="{2482D0AD-2D7E-2F42-D0BD-CB1DD4B9CD1D}"/>
              </a:ext>
            </a:extLst>
          </p:cNvPr>
          <p:cNvSpPr txBox="1"/>
          <p:nvPr/>
        </p:nvSpPr>
        <p:spPr>
          <a:xfrm>
            <a:off x="3600332" y="4739470"/>
            <a:ext cx="5202936" cy="757130"/>
          </a:xfrm>
          <a:prstGeom prst="rect">
            <a:avLst/>
          </a:prstGeom>
          <a:noFill/>
        </p:spPr>
        <p:txBody>
          <a:bodyPr wrap="square">
            <a:spAutoFit/>
          </a:bodyPr>
          <a:lstStyle/>
          <a:p>
            <a:pPr marL="101598">
              <a:lnSpc>
                <a:spcPct val="90000"/>
              </a:lnSpc>
              <a:spcBef>
                <a:spcPts val="1067"/>
              </a:spcBef>
              <a:buClr>
                <a:schemeClr val="dk1"/>
              </a:buClr>
              <a:buSzPts val="2400"/>
            </a:pPr>
            <a:r>
              <a:rPr lang="zh-TW" altLang="en-US" sz="2400" dirty="0">
                <a:solidFill>
                  <a:srgbClr val="FF0000"/>
                </a:solidFill>
                <a:latin typeface="Microsoft JhengHei"/>
                <a:ea typeface="Microsoft JhengHei"/>
              </a:rPr>
              <a:t>將字典轉換為 </a:t>
            </a:r>
            <a:r>
              <a:rPr lang="en-US" altLang="zh-TW" sz="2400" dirty="0" err="1">
                <a:solidFill>
                  <a:srgbClr val="FF0000"/>
                </a:solidFill>
                <a:latin typeface="Microsoft JhengHei"/>
                <a:ea typeface="Microsoft JhengHei"/>
              </a:rPr>
              <a:t>dataframe</a:t>
            </a:r>
            <a:r>
              <a:rPr lang="zh-TW" altLang="en-US" sz="2400" dirty="0">
                <a:solidFill>
                  <a:srgbClr val="FF0000"/>
                </a:solidFill>
                <a:latin typeface="Microsoft JhengHei"/>
                <a:ea typeface="Microsoft JhengHei"/>
              </a:rPr>
              <a:t> 形式，此時我們就不需要額外給予欄位名稱。</a:t>
            </a:r>
          </a:p>
        </p:txBody>
      </p:sp>
    </p:spTree>
    <p:extLst>
      <p:ext uri="{BB962C8B-B14F-4D97-AF65-F5344CB8AC3E}">
        <p14:creationId xmlns:p14="http://schemas.microsoft.com/office/powerpoint/2010/main" val="2195330505"/>
      </p:ext>
    </p:extLst>
  </p:cSld>
  <p:clrMapOvr>
    <a:masterClrMapping/>
  </p:clrMapOvr>
</p:sld>
</file>

<file path=ppt/theme/theme1.xml><?xml version="1.0" encoding="utf-8"?>
<a:theme xmlns:a="http://schemas.openxmlformats.org/drawingml/2006/main" name="PPTtemplat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技術班課程模版.pptx" id="{4571849E-8CDA-407E-8287-DF563F034946}" vid="{DFAD8269-D7DB-4BF0-A2D9-710524F37DEC}"/>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技術班課程模版</Template>
  <TotalTime>1068</TotalTime>
  <Words>2855</Words>
  <Application>Microsoft Office PowerPoint</Application>
  <PresentationFormat>寬螢幕</PresentationFormat>
  <Paragraphs>279</Paragraphs>
  <Slides>67</Slides>
  <Notes>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67</vt:i4>
      </vt:variant>
    </vt:vector>
  </HeadingPairs>
  <TitlesOfParts>
    <vt:vector size="74" baseType="lpstr">
      <vt:lpstr>Helvetica Neue Light</vt:lpstr>
      <vt:lpstr>Microsoft JhengHei</vt:lpstr>
      <vt:lpstr>新細明體</vt:lpstr>
      <vt:lpstr>Arial</vt:lpstr>
      <vt:lpstr>Calibri</vt:lpstr>
      <vt:lpstr>Wingdings</vt:lpstr>
      <vt:lpstr>PPTtemplate</vt:lpstr>
      <vt:lpstr>Pandas Tutorial Part 1</vt:lpstr>
      <vt:lpstr>PowerPoint 簡報</vt:lpstr>
      <vt:lpstr> 課程內容</vt:lpstr>
      <vt:lpstr>DataFrame 物件的建立、讀取、與儲存</vt:lpstr>
      <vt:lpstr>DataFrame 物件的建立、讀取、與儲存</vt:lpstr>
      <vt:lpstr>DataFrame 物件的建立、讀取、與儲存</vt:lpstr>
      <vt:lpstr>使用 list 建立 dataframe</vt:lpstr>
      <vt:lpstr>DataFrame 物件的建立、讀取、與儲存</vt:lpstr>
      <vt:lpstr>使用 dict 建立 dataframe</vt:lpstr>
      <vt:lpstr>DataFrame 物件的建立、讀取、與儲存</vt:lpstr>
      <vt:lpstr>將資料儲存成 csv 檔案 – to_csv </vt:lpstr>
      <vt:lpstr>DataFrame 物件的建立、讀取、與儲存</vt:lpstr>
      <vt:lpstr>讀取外部 csv 檔案為 dataframe – read_csv</vt:lpstr>
      <vt:lpstr>讀取外部 csv 檔案為 dataframe</vt:lpstr>
      <vt:lpstr>DataFrame 物件的常用屬性與方法</vt:lpstr>
      <vt:lpstr>DataFrame 物件的常用屬性與方法</vt:lpstr>
      <vt:lpstr>DataFrame 物件的常用屬性與方法</vt:lpstr>
      <vt:lpstr>觀察資料</vt:lpstr>
      <vt:lpstr>觀察資料 – head</vt:lpstr>
      <vt:lpstr>觀察資料 - head</vt:lpstr>
      <vt:lpstr>觀察資料 – sample</vt:lpstr>
      <vt:lpstr>DataFrame 物件的常用屬性與方法</vt:lpstr>
      <vt:lpstr>欄位資料型態與描述</vt:lpstr>
      <vt:lpstr>欄位資料型態與描述</vt:lpstr>
      <vt:lpstr>欄位資料型態與描述</vt:lpstr>
      <vt:lpstr>欄位資料型態與描述</vt:lpstr>
      <vt:lpstr> DataFrame 物件的操作</vt:lpstr>
      <vt:lpstr> DataFrame 物件的操作</vt:lpstr>
      <vt:lpstr>DataFrame 物件的操作</vt:lpstr>
      <vt:lpstr>DataFrame 物件的操作 – iloc</vt:lpstr>
      <vt:lpstr>DataFrame 物件的操作 – iloc</vt:lpstr>
      <vt:lpstr>DataFrame 物件的操作 – loc</vt:lpstr>
      <vt:lpstr>DataFrame 物件的操作 – loc</vt:lpstr>
      <vt:lpstr> DataFrame 物件的操作</vt:lpstr>
      <vt:lpstr>挑選特定欄位之資料</vt:lpstr>
      <vt:lpstr>挑選特定欄位之資料</vt:lpstr>
      <vt:lpstr>挑選特定欄位之資料</vt:lpstr>
      <vt:lpstr>挑選特定欄位之資料</vt:lpstr>
      <vt:lpstr> DataFrame 物件的操作</vt:lpstr>
      <vt:lpstr>篩選資料</vt:lpstr>
      <vt:lpstr>篩選資料</vt:lpstr>
      <vt:lpstr>篩選資料</vt:lpstr>
      <vt:lpstr>篩選資料</vt:lpstr>
      <vt:lpstr>篩選資料</vt:lpstr>
      <vt:lpstr> DataFrame 物件的操作</vt:lpstr>
      <vt:lpstr>對欄位進行排序</vt:lpstr>
      <vt:lpstr>對欄位進行排序</vt:lpstr>
      <vt:lpstr> DataFrame 物件的操作</vt:lpstr>
      <vt:lpstr>增加與刪除欄位 – 增加欄位</vt:lpstr>
      <vt:lpstr>增加與刪除欄位 – 刪除欄位 ( drop )</vt:lpstr>
      <vt:lpstr>增加與刪除欄位 – 刪除欄位 ( drop )</vt:lpstr>
      <vt:lpstr> DataFrame 物件的操作</vt:lpstr>
      <vt:lpstr>合併多個 dataframe</vt:lpstr>
      <vt:lpstr>合併多個 dataframe – pd.concat </vt:lpstr>
      <vt:lpstr>合併多個 dataframe – pd.concat </vt:lpstr>
      <vt:lpstr>合併多個 dataframe – pd.concat </vt:lpstr>
      <vt:lpstr>合併多個 dataframe – pd.concat </vt:lpstr>
      <vt:lpstr>合併多個 dataframe – pd.merge</vt:lpstr>
      <vt:lpstr>合併多個 dataframe – pd.merge</vt:lpstr>
      <vt:lpstr>合併多個 dataframe – pd.merge</vt:lpstr>
      <vt:lpstr>合併多個 dataframe – pd.merge</vt:lpstr>
      <vt:lpstr>合併多個 dataframe – pd.merge</vt:lpstr>
      <vt:lpstr>合併多個 dataframe – pd.merge</vt:lpstr>
      <vt:lpstr>合併多個 dataframe – pd.merge</vt:lpstr>
      <vt:lpstr>合併多個 dataframe – pd.merge</vt:lpstr>
      <vt:lpstr>合併多個 dataframe – pd.merge</vt:lpstr>
      <vt:lpstr>合併多個 dataframe – pd.merge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基本輸入及輸出 - IO and comment</dc:title>
  <dc:creator>承澔 吳</dc:creator>
  <cp:lastModifiedBy>wu86r</cp:lastModifiedBy>
  <cp:revision>284</cp:revision>
  <dcterms:created xsi:type="dcterms:W3CDTF">2022-11-25T08:58:02Z</dcterms:created>
  <dcterms:modified xsi:type="dcterms:W3CDTF">2023-02-05T14:13:10Z</dcterms:modified>
</cp:coreProperties>
</file>